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embeddedFontLst>
    <p:embeddedFont>
      <p:font typeface="Helvetica Neue Light"/>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52" roundtripDataSignature="AMtx7mjaeaUMrgWKJRjd5wRz97YDvZXz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HelveticaNeueLight-regular.fntdata"/><Relationship Id="rId43" Type="http://schemas.openxmlformats.org/officeDocument/2006/relationships/slide" Target="slides/slide38.xml"/><Relationship Id="rId46" Type="http://schemas.openxmlformats.org/officeDocument/2006/relationships/font" Target="fonts/HelveticaNeueLight-italic.fntdata"/><Relationship Id="rId45" Type="http://schemas.openxmlformats.org/officeDocument/2006/relationships/font" Target="fonts/HelveticaNeue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regular.fntdata"/><Relationship Id="rId47" Type="http://schemas.openxmlformats.org/officeDocument/2006/relationships/font" Target="fonts/HelveticaNeueLight-boldItalic.fntdata"/><Relationship Id="rId4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Italic.fntdata"/><Relationship Id="rId50" Type="http://schemas.openxmlformats.org/officeDocument/2006/relationships/font" Target="fonts/OpenSans-italic.fntdata"/><Relationship Id="rId52"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9pPr>
          </a:lstStyle>
          <a:p/>
        </p:txBody>
      </p:sp>
      <p:sp>
        <p:nvSpPr>
          <p:cNvPr id="4" name="Google Shape;4;n"/>
          <p:cNvSpPr txBox="1"/>
          <p:nvPr>
            <p:ph idx="10" type="dt"/>
          </p:nvPr>
        </p:nvSpPr>
        <p:spPr>
          <a:xfrm>
            <a:off x="3886200"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6" name="Google Shape;6;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Open Sans"/>
                <a:ea typeface="Open Sans"/>
                <a:cs typeface="Open Sans"/>
                <a:sym typeface="Open Sans"/>
              </a:defRPr>
            </a:lvl1pPr>
            <a:lvl2pPr indent="-228600" lvl="1" marL="9144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Open Sans"/>
                <a:ea typeface="Open Sans"/>
                <a:cs typeface="Open Sans"/>
                <a:sym typeface="Open Sans"/>
              </a:defRPr>
            </a:lvl2pPr>
            <a:lvl3pPr indent="-228600" lvl="2" marL="13716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Open Sans"/>
                <a:ea typeface="Open Sans"/>
                <a:cs typeface="Open Sans"/>
                <a:sym typeface="Open Sans"/>
              </a:defRPr>
            </a:lvl3pPr>
            <a:lvl4pPr indent="-228600" lvl="3" marL="18288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Open Sans"/>
                <a:ea typeface="Open Sans"/>
                <a:cs typeface="Open Sans"/>
                <a:sym typeface="Open Sans"/>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Open Sans"/>
                <a:ea typeface="Open Sans"/>
                <a:cs typeface="Open Sans"/>
                <a:sym typeface="Open Sans"/>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6800"/>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9pPr>
          </a:lstStyle>
          <a:p/>
        </p:txBody>
      </p:sp>
      <p:sp>
        <p:nvSpPr>
          <p:cNvPr id="8" name="Google Shape;8;n"/>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Open Sans"/>
                <a:ea typeface="Open Sans"/>
                <a:cs typeface="Open Sans"/>
                <a:sym typeface="Open Sans"/>
              </a:rPr>
              <a:t>‹#›</a:t>
            </a:fld>
            <a:endParaRPr b="0" i="0" sz="1200" u="none" cap="none" strike="noStrike">
              <a:solidFill>
                <a:schemeClr val="dk1"/>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77eb493248_0_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7" name="Google Shape;57;g377eb493248_0_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t/>
            </a:r>
            <a:endParaRPr/>
          </a:p>
        </p:txBody>
      </p:sp>
      <p:sp>
        <p:nvSpPr>
          <p:cNvPr id="58" name="Google Shape;58;g377eb493248_0_12: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ab9e44d7c4_2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ab9e44d7c4_2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 name="Google Shape;152;g3ab9e44d7c4_2_3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ab75799ec2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ab75799ec2_0_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Joseph</a:t>
            </a:r>
            <a:endParaRPr/>
          </a:p>
          <a:p>
            <a:pPr indent="-317500" lvl="0" marL="457200" rtl="0" algn="l">
              <a:spcBef>
                <a:spcPts val="360"/>
              </a:spcBef>
              <a:spcAft>
                <a:spcPts val="0"/>
              </a:spcAft>
              <a:buSzPts val="1400"/>
              <a:buChar char="●"/>
            </a:pPr>
            <a:r>
              <a:rPr lang="en-US"/>
              <a:t>After determining our features, we need to build a classifier to distinguish classes based on them.</a:t>
            </a:r>
            <a:endParaRPr/>
          </a:p>
          <a:p>
            <a:pPr indent="-317500" lvl="0" marL="457200" rtl="0" algn="l">
              <a:spcBef>
                <a:spcPts val="0"/>
              </a:spcBef>
              <a:spcAft>
                <a:spcPts val="0"/>
              </a:spcAft>
              <a:buSzPts val="1400"/>
              <a:buChar char="●"/>
            </a:pPr>
            <a:r>
              <a:rPr lang="en-US"/>
              <a:t>For CSP, one of the most common and accurate techniques is </a:t>
            </a:r>
            <a:r>
              <a:rPr lang="en-US"/>
              <a:t>linear discriminant analysis or LDA.</a:t>
            </a:r>
            <a:endParaRPr/>
          </a:p>
          <a:p>
            <a:pPr indent="-317500" lvl="0" marL="457200" rtl="0" algn="l">
              <a:spcBef>
                <a:spcPts val="0"/>
              </a:spcBef>
              <a:spcAft>
                <a:spcPts val="0"/>
              </a:spcAft>
              <a:buSzPts val="1400"/>
              <a:buChar char="●"/>
            </a:pPr>
            <a:r>
              <a:rPr lang="en-US"/>
              <a:t>LDA works by finding a projection that maximizes the separation of the class means while minimizing the within-class variance, and then getting the decision boundary which is perpendicular to that line.</a:t>
            </a:r>
            <a:endParaRPr/>
          </a:p>
          <a:p>
            <a:pPr indent="-317500" lvl="0" marL="457200" rtl="0" algn="l">
              <a:spcBef>
                <a:spcPts val="0"/>
              </a:spcBef>
              <a:spcAft>
                <a:spcPts val="0"/>
              </a:spcAft>
              <a:buSzPts val="1400"/>
              <a:buChar char="●"/>
            </a:pPr>
            <a:r>
              <a:rPr lang="en-US"/>
              <a:t>An example of this decision boundary can be seen on this figure on the right.</a:t>
            </a:r>
            <a:endParaRPr/>
          </a:p>
          <a:p>
            <a:pPr indent="-317500" lvl="0" marL="457200" rtl="0" algn="l">
              <a:spcBef>
                <a:spcPts val="0"/>
              </a:spcBef>
              <a:spcAft>
                <a:spcPts val="0"/>
              </a:spcAft>
              <a:buSzPts val="1400"/>
              <a:buChar char="●"/>
            </a:pPr>
            <a:r>
              <a:rPr lang="en-US"/>
              <a:t>However, sometimes the covariance matrix is unstable because we might have too many features and not enough data.</a:t>
            </a:r>
            <a:endParaRPr/>
          </a:p>
          <a:p>
            <a:pPr indent="-317500" lvl="0" marL="457200" rtl="0" algn="l">
              <a:spcBef>
                <a:spcPts val="0"/>
              </a:spcBef>
              <a:spcAft>
                <a:spcPts val="0"/>
              </a:spcAft>
              <a:buSzPts val="1400"/>
              <a:buChar char="●"/>
            </a:pPr>
            <a:r>
              <a:rPr lang="en-US"/>
              <a:t>This is where shrinkage LDA or sLDA can come in to help.</a:t>
            </a:r>
            <a:endParaRPr/>
          </a:p>
          <a:p>
            <a:pPr indent="-317500" lvl="0" marL="457200" rtl="0" algn="l">
              <a:spcBef>
                <a:spcPts val="0"/>
              </a:spcBef>
              <a:spcAft>
                <a:spcPts val="0"/>
              </a:spcAft>
              <a:buSzPts val="1400"/>
              <a:buChar char="●"/>
            </a:pPr>
            <a:r>
              <a:rPr lang="en-US"/>
              <a:t>sLDA replaces the covariance matrix with one that is more spherical, and it applies heavier regularization the more noisy the covariance is.</a:t>
            </a:r>
            <a:endParaRPr/>
          </a:p>
        </p:txBody>
      </p:sp>
      <p:sp>
        <p:nvSpPr>
          <p:cNvPr id="158" name="Google Shape;158;g3ab75799ec2_0_2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ab9e44d7c4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ab9e44d7c4_0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Joseph (SVM), RF (Defne)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SVM</a:t>
            </a:r>
            <a:endParaRPr/>
          </a:p>
          <a:p>
            <a:pPr indent="-317500" lvl="0" marL="457200" rtl="0" algn="l">
              <a:spcBef>
                <a:spcPts val="360"/>
              </a:spcBef>
              <a:spcAft>
                <a:spcPts val="0"/>
              </a:spcAft>
              <a:buSzPts val="1400"/>
              <a:buChar char="●"/>
            </a:pPr>
            <a:r>
              <a:rPr lang="en-US"/>
              <a:t>Another common classifier for BCIs is the support vector machine or SVM.</a:t>
            </a:r>
            <a:endParaRPr/>
          </a:p>
          <a:p>
            <a:pPr indent="-317500" lvl="0" marL="457200" rtl="0" algn="l">
              <a:spcBef>
                <a:spcPts val="0"/>
              </a:spcBef>
              <a:spcAft>
                <a:spcPts val="0"/>
              </a:spcAft>
              <a:buSzPts val="1400"/>
              <a:buChar char="●"/>
            </a:pPr>
            <a:r>
              <a:rPr lang="en-US"/>
              <a:t>Instead of maximizing the distance in means, SVM tries to maximize the distance between the decision boundary and the closest points between the classes.</a:t>
            </a:r>
            <a:endParaRPr/>
          </a:p>
          <a:p>
            <a:pPr indent="-317500" lvl="0" marL="457200" rtl="0" algn="l">
              <a:spcBef>
                <a:spcPts val="0"/>
              </a:spcBef>
              <a:spcAft>
                <a:spcPts val="0"/>
              </a:spcAft>
              <a:buSzPts val="1400"/>
              <a:buChar char="●"/>
            </a:pPr>
            <a:r>
              <a:rPr lang="en-US"/>
              <a:t>This is useful when the features are not Gaussian or have equal covariance, which typically CSP does have but we also try other features that may not satisfy these requirements.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RF:</a:t>
            </a:r>
            <a:endParaRPr/>
          </a:p>
          <a:p>
            <a:pPr indent="-317500" lvl="0" marL="457200" rtl="0" algn="l">
              <a:spcBef>
                <a:spcPts val="360"/>
              </a:spcBef>
              <a:spcAft>
                <a:spcPts val="0"/>
              </a:spcAft>
              <a:buSzPts val="1400"/>
              <a:buChar char="●"/>
            </a:pPr>
            <a:r>
              <a:rPr lang="en-US"/>
              <a:t>RF is an ensemble of many decision trees trained on bootstrap samples of the data. Each tree learns different subsets of trials and different subsets of features, and the final prediction is made by majority vote.</a:t>
            </a:r>
            <a:endParaRPr/>
          </a:p>
          <a:p>
            <a:pPr indent="-317500" lvl="0" marL="457200" rtl="0" algn="l">
              <a:spcBef>
                <a:spcPts val="0"/>
              </a:spcBef>
              <a:spcAft>
                <a:spcPts val="0"/>
              </a:spcAft>
              <a:buSzPts val="1400"/>
              <a:buChar char="●"/>
            </a:pPr>
            <a:r>
              <a:rPr lang="en-US"/>
              <a:t>Random Forest works especially well for EEG because the data are noisy and high-dimensional, and RF doesn't assume Gaussianity or linear separability. It can model more complex, nonlinear boundaries than LDA, while still being robust against overfitting.</a:t>
            </a:r>
            <a:endParaRPr/>
          </a:p>
          <a:p>
            <a:pPr indent="0" lvl="0" marL="0" rtl="0" algn="l">
              <a:spcBef>
                <a:spcPts val="360"/>
              </a:spcBef>
              <a:spcAft>
                <a:spcPts val="0"/>
              </a:spcAft>
              <a:buNone/>
            </a:pPr>
            <a:r>
              <a:t/>
            </a:r>
            <a:endParaRPr/>
          </a:p>
        </p:txBody>
      </p:sp>
      <p:sp>
        <p:nvSpPr>
          <p:cNvPr id="166" name="Google Shape;166;g3ab9e44d7c4_0_18: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ad21fc40dd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ad21fc40dd_0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3" name="Google Shape;173;g3ad21fc40dd_0_6: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ad21fc40dd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ad21fc40dd_0_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Joseph</a:t>
            </a:r>
            <a:endParaRPr/>
          </a:p>
        </p:txBody>
      </p:sp>
      <p:sp>
        <p:nvSpPr>
          <p:cNvPr id="179" name="Google Shape;179;g3ad21fc40dd_0_2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ad21fc40dd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3ad21fc40dd_0_3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Joseph</a:t>
            </a:r>
            <a:endParaRPr/>
          </a:p>
        </p:txBody>
      </p:sp>
      <p:sp>
        <p:nvSpPr>
          <p:cNvPr id="187" name="Google Shape;187;g3ad21fc40dd_0_3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adf974bfb6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adf974bfb6_1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Joseph</a:t>
            </a:r>
            <a:endParaRPr/>
          </a:p>
        </p:txBody>
      </p:sp>
      <p:sp>
        <p:nvSpPr>
          <p:cNvPr id="195" name="Google Shape;195;g3adf974bfb6_1_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b7617b4c1_1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ab7617b4c1_1_2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4" name="Google Shape;204;g3ab7617b4c1_1_23: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abb1eeb0aa_1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abb1eeb0aa_1_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0" name="Google Shape;210;g3abb1eeb0aa_1_13: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77eb493248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216" name="Google Shape;216;g377eb493248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b="1" lang="en-US" u="sng"/>
              <a:t>WHY do we use Deep learning in this project?</a:t>
            </a:r>
            <a:endParaRPr b="1" u="sng"/>
          </a:p>
          <a:p>
            <a:pPr indent="-317500" lvl="0" marL="457200" rtl="0" algn="l">
              <a:lnSpc>
                <a:spcPct val="100000"/>
              </a:lnSpc>
              <a:spcBef>
                <a:spcPts val="360"/>
              </a:spcBef>
              <a:spcAft>
                <a:spcPts val="0"/>
              </a:spcAft>
              <a:buSzPts val="1400"/>
              <a:buChar char="●"/>
            </a:pPr>
            <a:r>
              <a:rPr lang="en-US"/>
              <a:t>We use deep learning because neural networks create features which other models often miss, even as a consequence of its interpretability.</a:t>
            </a:r>
            <a:endParaRPr/>
          </a:p>
          <a:p>
            <a:pPr indent="-317500" lvl="0" marL="457200" rtl="0" algn="l">
              <a:lnSpc>
                <a:spcPct val="100000"/>
              </a:lnSpc>
              <a:spcBef>
                <a:spcPts val="0"/>
              </a:spcBef>
              <a:spcAft>
                <a:spcPts val="0"/>
              </a:spcAft>
              <a:buSzPts val="1400"/>
              <a:buChar char="●"/>
            </a:pPr>
            <a:r>
              <a:rPr lang="en-US"/>
              <a:t>For example, by attaching an MLP to CSP features, we can find non-linear patterns that are not easily found by LDA which linearly separates classes</a:t>
            </a:r>
            <a:endParaRPr/>
          </a:p>
          <a:p>
            <a:pPr indent="-317500" lvl="0" marL="457200" rtl="0" algn="l">
              <a:lnSpc>
                <a:spcPct val="100000"/>
              </a:lnSpc>
              <a:spcBef>
                <a:spcPts val="0"/>
              </a:spcBef>
              <a:spcAft>
                <a:spcPts val="0"/>
              </a:spcAft>
              <a:buSzPts val="1400"/>
              <a:buChar char="●"/>
            </a:pPr>
            <a:r>
              <a:rPr lang="en-US"/>
              <a:t>Neural networks also have the ability to have preprocessing and feature </a:t>
            </a:r>
            <a:r>
              <a:rPr lang="en-US"/>
              <a:t>extraction</a:t>
            </a:r>
            <a:r>
              <a:rPr lang="en-US"/>
              <a:t> built within which allow them to process raw EEG data directly as we’ll see with EEGNet. </a:t>
            </a:r>
            <a:endParaRPr/>
          </a:p>
          <a:p>
            <a:pPr indent="-317500" lvl="0" marL="457200" rtl="0" algn="l">
              <a:lnSpc>
                <a:spcPct val="100000"/>
              </a:lnSpc>
              <a:spcBef>
                <a:spcPts val="0"/>
              </a:spcBef>
              <a:spcAft>
                <a:spcPts val="0"/>
              </a:spcAft>
              <a:buSzPts val="1400"/>
              <a:buChar char="●"/>
            </a:pPr>
            <a:r>
              <a:rPr lang="en-US"/>
              <a:t>Another type of model is feeding CSP features into a CNN. The beauty of a CNN is its ability to learn temporal patterns. Because CSP features are still time-series data, CNNs can learn long term patterns which MLPs often miss.</a:t>
            </a:r>
            <a:endParaRPr/>
          </a:p>
          <a:p>
            <a:pPr indent="-317500" lvl="1" marL="914400" rtl="0" algn="l">
              <a:lnSpc>
                <a:spcPct val="100000"/>
              </a:lnSpc>
              <a:spcBef>
                <a:spcPts val="0"/>
              </a:spcBef>
              <a:spcAft>
                <a:spcPts val="0"/>
              </a:spcAft>
              <a:buSzPts val="1400"/>
              <a:buChar char="○"/>
            </a:pPr>
            <a:r>
              <a:rPr lang="en-US" u="sng"/>
              <a:t>A CSP feature is still a time series, and a CNN is built to read patterns that unfold over time. An MLP ignores order.</a:t>
            </a:r>
            <a:endParaRPr u="sng"/>
          </a:p>
          <a:p>
            <a:pPr indent="-317500" lvl="1" marL="914400" rtl="0" algn="l">
              <a:lnSpc>
                <a:spcPct val="100000"/>
              </a:lnSpc>
              <a:spcBef>
                <a:spcPts val="0"/>
              </a:spcBef>
              <a:spcAft>
                <a:spcPts val="0"/>
              </a:spcAft>
              <a:buSzPts val="1400"/>
              <a:buChar char="○"/>
            </a:pPr>
            <a:r>
              <a:rPr lang="en-US" u="sng"/>
              <a:t>An MLP would just stack </a:t>
            </a:r>
            <a:endParaRPr u="sng"/>
          </a:p>
          <a:p>
            <a:pPr indent="-317500" lvl="0" marL="457200" rtl="0" algn="l">
              <a:lnSpc>
                <a:spcPct val="100000"/>
              </a:lnSpc>
              <a:spcBef>
                <a:spcPts val="0"/>
              </a:spcBef>
              <a:spcAft>
                <a:spcPts val="0"/>
              </a:spcAft>
              <a:buSzPts val="1400"/>
              <a:buChar char="●"/>
            </a:pPr>
            <a:r>
              <a:rPr lang="en-US"/>
              <a:t>Another type of network would be one that stacks CSP and raw EEG data into a single tensor, taking </a:t>
            </a:r>
            <a:r>
              <a:rPr lang="en-US"/>
              <a:t>advantage</a:t>
            </a:r>
            <a:r>
              <a:rPr lang="en-US"/>
              <a:t> of hand-crafted CSP spatial features and the raw EEG data for a more sophisticated </a:t>
            </a:r>
            <a:r>
              <a:rPr lang="en-US"/>
              <a:t>analysis</a:t>
            </a:r>
            <a:r>
              <a:rPr lang="en-US"/>
              <a:t>. While our team did not implement this directly, such networks are possible with modern deep </a:t>
            </a:r>
            <a:r>
              <a:rPr lang="en-US"/>
              <a:t>learning</a:t>
            </a:r>
            <a:r>
              <a:rPr lang="en-US"/>
              <a:t> architectures.</a:t>
            </a:r>
            <a:endParaRPr/>
          </a:p>
          <a:p>
            <a:pPr indent="-317500" lvl="0" marL="457200" rtl="0" algn="l">
              <a:lnSpc>
                <a:spcPct val="100000"/>
              </a:lnSpc>
              <a:spcBef>
                <a:spcPts val="0"/>
              </a:spcBef>
              <a:spcAft>
                <a:spcPts val="0"/>
              </a:spcAft>
              <a:buSzPts val="1400"/>
              <a:buChar char="●"/>
            </a:pPr>
            <a:r>
              <a:t/>
            </a:r>
            <a:endParaRPr/>
          </a:p>
        </p:txBody>
      </p:sp>
      <p:sp>
        <p:nvSpPr>
          <p:cNvPr id="217" name="Google Shape;217;g377eb493248_0_6: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ab9e44d7c4_2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ab9e44d7c4_2_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65" name="Google Shape;65;g3ab9e44d7c4_2_2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ab7617b4c1_1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3ab7617b4c1_1_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Deep Convolutional Neural network that takes raw EEG data</a:t>
            </a:r>
            <a:endParaRPr/>
          </a:p>
          <a:p>
            <a:pPr indent="-317500" lvl="0" marL="457200" rtl="0" algn="l">
              <a:spcBef>
                <a:spcPts val="360"/>
              </a:spcBef>
              <a:spcAft>
                <a:spcPts val="0"/>
              </a:spcAft>
              <a:buSzPts val="1400"/>
              <a:buChar char="-"/>
            </a:pPr>
            <a:r>
              <a:rPr lang="en-US"/>
              <a:t>VERY SIMILAR TO FILTER BANK CSP</a:t>
            </a:r>
            <a:endParaRPr/>
          </a:p>
        </p:txBody>
      </p:sp>
      <p:sp>
        <p:nvSpPr>
          <p:cNvPr id="246" name="Google Shape;246;g3ab7617b4c1_1_16: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ad21fc40dd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ad21fc40dd_0_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5" name="Google Shape;255;g3ad21fc40dd_0_11: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aac80368c5_2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aac80368c5_2_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1" name="Google Shape;261;g3aac80368c5_2_18: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aac80368c5_2_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aac80368c5_2_4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9" name="Google Shape;269;g3aac80368c5_2_4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aac80368c5_2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aac80368c5_2_4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g3aac80368c5_2_41: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aac80368c5_2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aac80368c5_2_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5" name="Google Shape;285;g3aac80368c5_2_6: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aac80368c5_2_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aac80368c5_2_6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3" name="Google Shape;293;g3aac80368c5_2_6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3aac80368c5_2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aac80368c5_2_5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1" name="Google Shape;301;g3aac80368c5_2_55: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aac80368c5_2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aac80368c5_2_9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 name="Google Shape;309;g3aac80368c5_2_91: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aac80368c5_2_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aac80368c5_2_8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7" name="Google Shape;317;g3aac80368c5_2_85: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ab7617b4c1_1_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ab7617b4c1_1_4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lang="en-US"/>
              <a:t>In our experiment, participants performed motor imagery, meaning they imagined moving their left hand, right hand, both hands, or staying at rest. Importantly, this is imagined movement only—no actual muscle contractions.</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Clr>
                <a:schemeClr val="dk1"/>
              </a:buClr>
              <a:buSzPts val="1100"/>
              <a:buFont typeface="Arial"/>
              <a:buNone/>
            </a:pPr>
            <a:r>
              <a:rPr lang="en-US"/>
              <a:t>Motor imagery modulates the sensorimotor rhythm, specifically the mu band (8–13 Hz) and beta band (13–30 Hz) over the sensorimotor cortex. When someone imagines moving the right hand, we typically see an ERD—event-related desynchronization—at C3, which is the left-hemisphere motor area. Imagining the left hand causes ERD in C4, the right hemisphere.</a:t>
            </a:r>
            <a:endParaRPr/>
          </a:p>
          <a:p>
            <a:pPr indent="0" lvl="0" marL="0" rtl="0" algn="l">
              <a:spcBef>
                <a:spcPts val="360"/>
              </a:spcBef>
              <a:spcAft>
                <a:spcPts val="0"/>
              </a:spcAft>
              <a:buClr>
                <a:schemeClr val="dk1"/>
              </a:buClr>
              <a:buSzPts val="1100"/>
              <a:buFont typeface="Arial"/>
              <a:buNone/>
            </a:pPr>
            <a:r>
              <a:rPr lang="en-US"/>
              <a:t>So our whole decoding problem essentially becomes: detecting these alpha/mu power decreases at the correct electrode for the imagined hand.</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rPr lang="en-US"/>
              <a:t>For electrode placement, we used a 64-channel EEG cap, but online we only used a small, fast set of electrodes—those highlighted in red near C3 and C4—because online decoding has to be real-time and low-latency.</a:t>
            </a:r>
            <a:endParaRPr/>
          </a:p>
          <a:p>
            <a:pPr indent="0" lvl="0" marL="0" rtl="0" algn="l">
              <a:spcBef>
                <a:spcPts val="360"/>
              </a:spcBef>
              <a:spcAft>
                <a:spcPts val="0"/>
              </a:spcAft>
              <a:buClr>
                <a:schemeClr val="dk1"/>
              </a:buClr>
              <a:buSzPts val="1100"/>
              <a:buFont typeface="Arial"/>
              <a:buNone/>
            </a:pPr>
            <a:r>
              <a:t/>
            </a:r>
            <a:endParaRPr/>
          </a:p>
          <a:p>
            <a:pPr indent="0" lvl="0" marL="0" rtl="0" algn="l">
              <a:spcBef>
                <a:spcPts val="360"/>
              </a:spcBef>
              <a:spcAft>
                <a:spcPts val="0"/>
              </a:spcAft>
              <a:buNone/>
            </a:pPr>
            <a:r>
              <a:rPr lang="en-US"/>
              <a:t>For offline analysis, we also included the blue electrodes, which adds over 20 more surrounding channels. This larger spatial coverage lets us extract richer information from the sensorimotor area and improves our offline performance.</a:t>
            </a:r>
            <a:endParaRPr/>
          </a:p>
        </p:txBody>
      </p:sp>
      <p:sp>
        <p:nvSpPr>
          <p:cNvPr id="71" name="Google Shape;71;g3ab7617b4c1_1_44: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ab9e44d7c4_1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ab9e44d7c4_1_2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5" name="Google Shape;325;g3ab9e44d7c4_1_21: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ac894a72b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ac894a72b1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1" name="Google Shape;331;g3ac894a72b1_0_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aac80368c5_2_1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aac80368c5_2_14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g3aac80368c5_2_146: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abb1eeb0aa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abb1eeb0aa_0_2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Our best-performing decoder was the Filter Bank CSP (FBCSP) combined with a Random Forest classifier. The FBCSP stage extracts discriminative frequency- and spatial-domain features by applying CSP separately in three SMR sub-bands (8–13, 13–20, 20–30 Hz), yielding a 24-dimensional log-variance feature vector that captures motor imagery–specific mu/beta desynchronization across sensorimotor cortex. Random Forest provides a robust nonlinear classifier that is well-suited to EEG: it handles the noisy and highly variable CSP features, models nonlinear relationships across frequency bands, and remains stable under the small trial counts in our dataset. Using 300 trees with class-balanced weighting, the FBCSP–RF model consistently exceeded all other offline decoders in our pipeline, achieving an average accuracy of 67.66%, substantially outperforming both the online PVC baseline and the linear CSP/LDA variants.</a:t>
            </a:r>
            <a:endParaRPr/>
          </a:p>
        </p:txBody>
      </p:sp>
      <p:sp>
        <p:nvSpPr>
          <p:cNvPr id="349" name="Google Shape;349;g3abb1eeb0aa_0_2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ab9e44d7c4_2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ab9e44d7c4_2_3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7" name="Google Shape;357;g3ab9e44d7c4_2_35: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ab9e44d7c4_2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ab9e44d7c4_2_4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3" name="Google Shape;363;g3ab9e44d7c4_2_4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ad21fc40dd_0_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ad21fc40dd_0_3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0" name="Google Shape;370;g3ad21fc40dd_0_39: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ab9e44d7c4_3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3ab9e44d7c4_3_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g3ab9e44d7c4_3_27: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ab9e44d7c4_2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3ab9e44d7c4_2_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8" name="Google Shape;388;g3ab9e44d7c4_2_2: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ab7617b4c1_1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ab7617b4c1_1_5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lang="en-US" sz="1100">
                <a:latin typeface="Arial"/>
                <a:ea typeface="Arial"/>
                <a:cs typeface="Arial"/>
                <a:sym typeface="Arial"/>
              </a:rPr>
              <a:t>During each trial, the participant moves a cursor using motor imagery. The outcome can be a hit, miss, or abort.</a:t>
            </a:r>
            <a:endParaRPr sz="11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lang="en-US" sz="1100">
                <a:latin typeface="Arial"/>
                <a:ea typeface="Arial"/>
                <a:cs typeface="Arial"/>
                <a:sym typeface="Arial"/>
              </a:rPr>
              <a:t>From these outcomes, we compute two metrics:</a:t>
            </a:r>
            <a:endParaRPr sz="1100">
              <a:latin typeface="Arial"/>
              <a:ea typeface="Arial"/>
              <a:cs typeface="Arial"/>
              <a:sym typeface="Arial"/>
            </a:endParaRPr>
          </a:p>
          <a:p>
            <a:pPr indent="0" lvl="0" marL="457200" rtl="0" algn="l">
              <a:spcBef>
                <a:spcPts val="360"/>
              </a:spcBef>
              <a:spcAft>
                <a:spcPts val="0"/>
              </a:spcAft>
              <a:buNone/>
            </a:pPr>
            <a:r>
              <a:t/>
            </a:r>
            <a:endParaRPr sz="1100">
              <a:latin typeface="Arial"/>
              <a:ea typeface="Arial"/>
              <a:cs typeface="Arial"/>
              <a:sym typeface="Arial"/>
            </a:endParaRPr>
          </a:p>
          <a:p>
            <a:pPr indent="-298450" lvl="0" marL="457200" rtl="0" algn="l">
              <a:spcBef>
                <a:spcPts val="360"/>
              </a:spcBef>
              <a:spcAft>
                <a:spcPts val="0"/>
              </a:spcAft>
              <a:buSzPts val="1100"/>
              <a:buFont typeface="Arial"/>
              <a:buChar char="●"/>
            </a:pPr>
            <a:r>
              <a:rPr lang="en-US" sz="1100">
                <a:latin typeface="Arial"/>
                <a:ea typeface="Arial"/>
                <a:cs typeface="Arial"/>
                <a:sym typeface="Arial"/>
              </a:rPr>
              <a:t>PVC, Percent Validation Correct, measures the proportion of hit vs miss trials—so aborted trials are ignored. This is the metric the online system uses because the online classifier only outputs a direction, not an abort.</a:t>
            </a:r>
            <a:endParaRPr sz="1100">
              <a:latin typeface="Arial"/>
              <a:ea typeface="Arial"/>
              <a:cs typeface="Arial"/>
              <a:sym typeface="Arial"/>
            </a:endParaRPr>
          </a:p>
          <a:p>
            <a:pPr indent="0" lvl="0" marL="457200" rtl="0" algn="l">
              <a:spcBef>
                <a:spcPts val="360"/>
              </a:spcBef>
              <a:spcAft>
                <a:spcPts val="0"/>
              </a:spcAft>
              <a:buNone/>
            </a:pPr>
            <a:r>
              <a:t/>
            </a:r>
            <a:endParaRPr sz="1100">
              <a:latin typeface="Arial"/>
              <a:ea typeface="Arial"/>
              <a:cs typeface="Arial"/>
              <a:sym typeface="Arial"/>
            </a:endParaRPr>
          </a:p>
          <a:p>
            <a:pPr indent="-298450" lvl="0" marL="457200" rtl="0" algn="l">
              <a:spcBef>
                <a:spcPts val="360"/>
              </a:spcBef>
              <a:spcAft>
                <a:spcPts val="0"/>
              </a:spcAft>
              <a:buSzPts val="1100"/>
              <a:buFont typeface="Arial"/>
              <a:buChar char="●"/>
            </a:pPr>
            <a:r>
              <a:rPr lang="en-US" sz="1100">
                <a:latin typeface="Arial"/>
                <a:ea typeface="Arial"/>
                <a:cs typeface="Arial"/>
                <a:sym typeface="Arial"/>
              </a:rPr>
              <a:t>PTC, Percent Total Correct, is more strict. It includes everything: hits, misses, and aborts.</a:t>
            </a:r>
            <a:endParaRPr sz="11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lang="en-US" sz="1100">
                <a:latin typeface="Arial"/>
                <a:ea typeface="Arial"/>
                <a:cs typeface="Arial"/>
                <a:sym typeface="Arial"/>
              </a:rPr>
              <a:t>For comparing our offline decoders to the online one fairly, we primarily use PVC, because both operate on the same two classes: left vs. right or up vs. down.</a:t>
            </a:r>
            <a:endParaRPr sz="11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lang="en-US" sz="1100">
                <a:latin typeface="Arial"/>
                <a:ea typeface="Arial"/>
                <a:cs typeface="Arial"/>
                <a:sym typeface="Arial"/>
              </a:rPr>
              <a:t>The online classifier itself is extremely simple. It uses a short-time Fourier transform plus LDA, and estimates alpha power using the Burg autoregressive estimator. The classifier looks only at C3 and C4, computes their alpha-band power, takes the difference, and then a 1-D LDA decides the direction.</a:t>
            </a:r>
            <a:endParaRPr sz="1100">
              <a:latin typeface="Arial"/>
              <a:ea typeface="Arial"/>
              <a:cs typeface="Arial"/>
              <a:sym typeface="Arial"/>
            </a:endParaRPr>
          </a:p>
          <a:p>
            <a:pPr indent="0" lvl="0" marL="0" rtl="0" algn="l">
              <a:spcBef>
                <a:spcPts val="360"/>
              </a:spcBef>
              <a:spcAft>
                <a:spcPts val="0"/>
              </a:spcAft>
              <a:buClr>
                <a:schemeClr val="dk1"/>
              </a:buClr>
              <a:buSzPts val="1100"/>
              <a:buFont typeface="Arial"/>
              <a:buNone/>
            </a:pPr>
            <a:r>
              <a:rPr lang="en-US" sz="1100">
                <a:latin typeface="Arial"/>
                <a:ea typeface="Arial"/>
                <a:cs typeface="Arial"/>
                <a:sym typeface="Arial"/>
              </a:rPr>
              <a:t>So for example, if alpha power decreases over C3 relative to C4, it interprets that as right-hand motor imagery.</a:t>
            </a:r>
            <a:endParaRPr sz="1100">
              <a:latin typeface="Arial"/>
              <a:ea typeface="Arial"/>
              <a:cs typeface="Arial"/>
              <a:sym typeface="Arial"/>
            </a:endParaRPr>
          </a:p>
          <a:p>
            <a:pPr indent="0" lvl="0" marL="0" rtl="0" algn="l">
              <a:spcBef>
                <a:spcPts val="360"/>
              </a:spcBef>
              <a:spcAft>
                <a:spcPts val="0"/>
              </a:spcAft>
              <a:buNone/>
            </a:pPr>
            <a:r>
              <a:t/>
            </a:r>
            <a:endParaRPr b="1" sz="1100">
              <a:latin typeface="Arial"/>
              <a:ea typeface="Arial"/>
              <a:cs typeface="Arial"/>
              <a:sym typeface="Arial"/>
            </a:endParaRPr>
          </a:p>
        </p:txBody>
      </p:sp>
      <p:sp>
        <p:nvSpPr>
          <p:cNvPr id="81" name="Google Shape;81;g3ab7617b4c1_1_5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aac80368c5_2_1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aac80368c5_2_15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JD</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We chose to evaluate our models using PVC. PTC requires the classifier to have the ability to abort a trial, which is not useful for binary classifiers that are used in offline classifiers. PVC requires the exclusion of aborted trials, which can limit the </a:t>
            </a:r>
            <a:r>
              <a:rPr lang="en-US"/>
              <a:t>training data available for the model. Overall, aborted trials are relatively uncommon in the dataset, but for some sessions they occupy a greater proportion of the trial number, potentially leading to session bias.</a:t>
            </a:r>
            <a:endParaRPr/>
          </a:p>
          <a:p>
            <a:pPr indent="0" lvl="0" marL="0" rtl="0" algn="l">
              <a:spcBef>
                <a:spcPts val="360"/>
              </a:spcBef>
              <a:spcAft>
                <a:spcPts val="0"/>
              </a:spcAft>
              <a:buNone/>
            </a:pPr>
            <a:r>
              <a:t/>
            </a:r>
            <a:endParaRPr/>
          </a:p>
          <a:p>
            <a:pPr indent="0" lvl="0" marL="0" rtl="0" algn="l">
              <a:spcBef>
                <a:spcPts val="360"/>
              </a:spcBef>
              <a:spcAft>
                <a:spcPts val="0"/>
              </a:spcAft>
              <a:buNone/>
            </a:pPr>
            <a:r>
              <a:rPr lang="en-US"/>
              <a:t>Since we are using PVC, this limits our dataset given our need to remove aborted trials. In session 2 left and right discrimination, more than a quarter of trials were aborted. What this also means is potential bias toward some sessions over others, with session 1 left and right discrimination having a third more</a:t>
            </a:r>
            <a:endParaRPr/>
          </a:p>
          <a:p>
            <a:pPr indent="0" lvl="0" marL="0" rtl="0" algn="l">
              <a:spcBef>
                <a:spcPts val="360"/>
              </a:spcBef>
              <a:spcAft>
                <a:spcPts val="0"/>
              </a:spcAft>
              <a:buNone/>
            </a:pPr>
            <a:r>
              <a:t/>
            </a:r>
            <a:endParaRPr/>
          </a:p>
        </p:txBody>
      </p:sp>
      <p:sp>
        <p:nvSpPr>
          <p:cNvPr id="91" name="Google Shape;91;g3aac80368c5_2_154: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ab9e44d7c4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ab9e44d7c4_2_2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99" name="Google Shape;99;g3ab9e44d7c4_2_25: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ab75799ec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ab75799ec2_0_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JD</a:t>
            </a:r>
            <a:endParaRPr/>
          </a:p>
          <a:p>
            <a:pPr indent="0" lvl="0" marL="0" rtl="0" algn="l">
              <a:spcBef>
                <a:spcPts val="360"/>
              </a:spcBef>
              <a:spcAft>
                <a:spcPts val="0"/>
              </a:spcAft>
              <a:buNone/>
            </a:pPr>
            <a:r>
              <a:rPr lang="en-US"/>
              <a:t>Sometimes only between 50-70 trials remain.</a:t>
            </a:r>
            <a:endParaRPr/>
          </a:p>
          <a:p>
            <a:pPr indent="0" lvl="0" marL="0" rtl="0" algn="l">
              <a:spcBef>
                <a:spcPts val="360"/>
              </a:spcBef>
              <a:spcAft>
                <a:spcPts val="0"/>
              </a:spcAft>
              <a:buNone/>
            </a:pPr>
            <a:r>
              <a:t/>
            </a:r>
            <a:endParaRPr/>
          </a:p>
          <a:p>
            <a:pPr indent="-317500" lvl="0" marL="457200" rtl="0" algn="l">
              <a:spcBef>
                <a:spcPts val="360"/>
              </a:spcBef>
              <a:spcAft>
                <a:spcPts val="0"/>
              </a:spcAft>
              <a:buSzPts val="1400"/>
              <a:buAutoNum type="arabicParenR"/>
            </a:pPr>
            <a:r>
              <a:rPr lang="en-US"/>
              <a:t>top row, basically everyone will do</a:t>
            </a:r>
            <a:endParaRPr/>
          </a:p>
          <a:p>
            <a:pPr indent="-317500" lvl="0" marL="457200" rtl="0" algn="l">
              <a:spcBef>
                <a:spcPts val="0"/>
              </a:spcBef>
              <a:spcAft>
                <a:spcPts val="0"/>
              </a:spcAft>
              <a:buSzPts val="1400"/>
              <a:buAutoNum type="arabicParenR"/>
            </a:pPr>
            <a:r>
              <a:rPr lang="en-US"/>
              <a:t>bottom row, kind of optional</a:t>
            </a:r>
            <a:endParaRPr/>
          </a:p>
          <a:p>
            <a:pPr indent="0" lvl="0" marL="0" rtl="0" algn="l">
              <a:spcBef>
                <a:spcPts val="360"/>
              </a:spcBef>
              <a:spcAft>
                <a:spcPts val="0"/>
              </a:spcAft>
              <a:buClr>
                <a:schemeClr val="dk1"/>
              </a:buClr>
              <a:buSzPts val="1100"/>
              <a:buFont typeface="Arial"/>
              <a:buNone/>
            </a:pPr>
            <a:r>
              <a:t/>
            </a:r>
            <a:endParaRPr/>
          </a:p>
          <a:p>
            <a:pPr indent="-317500" lvl="0" marL="457200" rtl="0" algn="l">
              <a:spcBef>
                <a:spcPts val="360"/>
              </a:spcBef>
              <a:spcAft>
                <a:spcPts val="0"/>
              </a:spcAft>
              <a:buClr>
                <a:schemeClr val="dk1"/>
              </a:buClr>
              <a:buSzPts val="1400"/>
              <a:buAutoNum type="arabicParenR"/>
            </a:pPr>
            <a:r>
              <a:rPr b="1" lang="en-US"/>
              <a:t>TOP:</a:t>
            </a:r>
            <a:endParaRPr b="1"/>
          </a:p>
          <a:p>
            <a:pPr indent="-317500" lvl="0" marL="457200" rtl="0" algn="l">
              <a:spcBef>
                <a:spcPts val="0"/>
              </a:spcBef>
              <a:spcAft>
                <a:spcPts val="0"/>
              </a:spcAft>
              <a:buClr>
                <a:schemeClr val="dk1"/>
              </a:buClr>
              <a:buSzPts val="1400"/>
              <a:buAutoNum type="arabicParenR"/>
            </a:pPr>
            <a:r>
              <a:rPr b="1" lang="en-US"/>
              <a:t>By selecting motor ROI, this really means that we select the 27 gelled electrodes.</a:t>
            </a:r>
            <a:endParaRPr b="1"/>
          </a:p>
          <a:p>
            <a:pPr indent="-317500" lvl="0" marL="457200" rtl="0" algn="l">
              <a:spcBef>
                <a:spcPts val="0"/>
              </a:spcBef>
              <a:spcAft>
                <a:spcPts val="0"/>
              </a:spcAft>
              <a:buClr>
                <a:schemeClr val="dk1"/>
              </a:buClr>
              <a:buSzPts val="1400"/>
              <a:buAutoNum type="arabicParenR"/>
            </a:pPr>
            <a:r>
              <a:rPr b="1" lang="en-US"/>
              <a:t>Bandpass removes low-frequency drift and also high-frequency noise like 60 Hz line noise.</a:t>
            </a:r>
            <a:endParaRPr b="1"/>
          </a:p>
          <a:p>
            <a:pPr indent="-317500" lvl="1" marL="914400" rtl="0" algn="l">
              <a:spcBef>
                <a:spcPts val="0"/>
              </a:spcBef>
              <a:spcAft>
                <a:spcPts val="0"/>
              </a:spcAft>
              <a:buClr>
                <a:schemeClr val="dk1"/>
              </a:buClr>
              <a:buSzPts val="1400"/>
              <a:buAutoNum type="alphaLcParenR"/>
            </a:pPr>
            <a:r>
              <a:rPr b="1" lang="en-US"/>
              <a:t>Most of us used 8-30. 4-40 is also common.</a:t>
            </a:r>
            <a:endParaRPr b="1"/>
          </a:p>
          <a:p>
            <a:pPr indent="-317500" lvl="0" marL="457200" rtl="0" algn="l">
              <a:spcBef>
                <a:spcPts val="0"/>
              </a:spcBef>
              <a:spcAft>
                <a:spcPts val="0"/>
              </a:spcAft>
              <a:buClr>
                <a:schemeClr val="dk1"/>
              </a:buClr>
              <a:buSzPts val="1400"/>
              <a:buAutoNum type="arabicParenR"/>
            </a:pPr>
            <a:r>
              <a:rPr b="1" lang="en-US"/>
              <a:t>Common Average Referencing CAR = remove the common noise in the electrodes. If a signal happens in all electrodes, it is unlikely to be a meaningful brain signal.</a:t>
            </a:r>
            <a:endParaRPr b="1"/>
          </a:p>
          <a:p>
            <a:pPr indent="-317500" lvl="0" marL="457200" rtl="0" algn="l">
              <a:spcBef>
                <a:spcPts val="0"/>
              </a:spcBef>
              <a:spcAft>
                <a:spcPts val="0"/>
              </a:spcAft>
              <a:buClr>
                <a:schemeClr val="dk1"/>
              </a:buClr>
              <a:buSzPts val="1400"/>
              <a:buAutoNum type="arabicParenR"/>
            </a:pPr>
            <a:r>
              <a:rPr b="1" lang="en-US"/>
              <a:t>downsampling: it makes the processing takes too long.</a:t>
            </a:r>
            <a:endParaRPr b="1"/>
          </a:p>
          <a:p>
            <a:pPr indent="0" lvl="0" marL="0" rtl="0" algn="l">
              <a:spcBef>
                <a:spcPts val="360"/>
              </a:spcBef>
              <a:spcAft>
                <a:spcPts val="0"/>
              </a:spcAft>
              <a:buNone/>
            </a:pPr>
            <a:r>
              <a:t/>
            </a:r>
            <a:endParaRPr/>
          </a:p>
          <a:p>
            <a:pPr indent="-317500" lvl="0" marL="457200" rtl="0" algn="l">
              <a:spcBef>
                <a:spcPts val="360"/>
              </a:spcBef>
              <a:spcAft>
                <a:spcPts val="0"/>
              </a:spcAft>
              <a:buSzPts val="1400"/>
              <a:buAutoNum type="arabicParenR"/>
            </a:pPr>
            <a:r>
              <a:rPr b="1" lang="en-US"/>
              <a:t>BOTTOM:</a:t>
            </a:r>
            <a:endParaRPr b="1"/>
          </a:p>
          <a:p>
            <a:pPr indent="-317500" lvl="0" marL="457200" rtl="0" algn="l">
              <a:spcBef>
                <a:spcPts val="0"/>
              </a:spcBef>
              <a:spcAft>
                <a:spcPts val="0"/>
              </a:spcAft>
              <a:buSzPts val="1400"/>
              <a:buAutoNum type="arabicParenR"/>
            </a:pPr>
            <a:r>
              <a:rPr b="1" lang="en-US"/>
              <a:t>EPOCH EXCLUSION: we lose A LOT OF TRIALS from doing this</a:t>
            </a:r>
            <a:endParaRPr b="1"/>
          </a:p>
          <a:p>
            <a:pPr indent="-317500" lvl="1" marL="914400" rtl="0" algn="l">
              <a:spcBef>
                <a:spcPts val="0"/>
              </a:spcBef>
              <a:spcAft>
                <a:spcPts val="0"/>
              </a:spcAft>
              <a:buSzPts val="1400"/>
              <a:buAutoNum type="alphaLcParenR"/>
            </a:pPr>
            <a:r>
              <a:rPr b="1" lang="en-US"/>
              <a:t>We exclude aborted </a:t>
            </a:r>
            <a:r>
              <a:rPr b="1" lang="en-US"/>
              <a:t>trails</a:t>
            </a:r>
            <a:r>
              <a:rPr b="1" lang="en-US"/>
              <a:t> BECAUSE we want a fair comparison to our binary classifier models</a:t>
            </a:r>
            <a:endParaRPr b="1"/>
          </a:p>
          <a:p>
            <a:pPr indent="-317500" lvl="0" marL="457200" rtl="0" algn="l">
              <a:spcBef>
                <a:spcPts val="0"/>
              </a:spcBef>
              <a:spcAft>
                <a:spcPts val="0"/>
              </a:spcAft>
              <a:buSzPts val="1400"/>
              <a:buAutoNum type="arabicParenR"/>
            </a:pPr>
            <a:r>
              <a:rPr b="1" lang="en-US"/>
              <a:t>We also exclude trials based on the time frame. For example, we set a minimum length for </a:t>
            </a:r>
            <a:r>
              <a:rPr b="1" lang="en-US"/>
              <a:t>trials. We exclude all trials that are shorted than this because then the classifier wouldn’t have enough data to train on.</a:t>
            </a:r>
            <a:endParaRPr b="1"/>
          </a:p>
          <a:p>
            <a:pPr indent="-317500" lvl="0" marL="457200" rtl="0" algn="l">
              <a:spcBef>
                <a:spcPts val="0"/>
              </a:spcBef>
              <a:spcAft>
                <a:spcPts val="0"/>
              </a:spcAft>
              <a:buSzPts val="1400"/>
              <a:buAutoNum type="arabicParenR"/>
            </a:pPr>
            <a:r>
              <a:rPr b="1" lang="en-US"/>
              <a:t>Independent component analysis ICA - Is a technique used to find dimensions that are completely statistically independent.</a:t>
            </a:r>
            <a:endParaRPr b="1"/>
          </a:p>
          <a:p>
            <a:pPr indent="-317500" lvl="0" marL="457200" rtl="0" algn="l">
              <a:spcBef>
                <a:spcPts val="0"/>
              </a:spcBef>
              <a:spcAft>
                <a:spcPts val="0"/>
              </a:spcAft>
              <a:buSzPts val="1400"/>
              <a:buAutoNum type="arabicParenR"/>
            </a:pPr>
            <a:r>
              <a:rPr b="1" lang="en-US"/>
              <a:t>Laplacian - signal processing technique that acts as a spatial filter to reduce noise of EEG by calculating the spatial derivative of the EEG signal and isolate activity from common artifacts.</a:t>
            </a:r>
            <a:endParaRPr b="1"/>
          </a:p>
          <a:p>
            <a:pPr indent="0" lvl="0" marL="0" rtl="0" algn="l">
              <a:spcBef>
                <a:spcPts val="360"/>
              </a:spcBef>
              <a:spcAft>
                <a:spcPts val="0"/>
              </a:spcAft>
              <a:buNone/>
            </a:pPr>
            <a:r>
              <a:t/>
            </a:r>
            <a:endParaRPr/>
          </a:p>
        </p:txBody>
      </p:sp>
      <p:sp>
        <p:nvSpPr>
          <p:cNvPr id="105" name="Google Shape;105;g3ab75799ec2_0_0: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ab75799ec2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ab75799ec2_0_2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Alexis - ~30 sec</a:t>
            </a:r>
            <a:endParaRPr/>
          </a:p>
        </p:txBody>
      </p:sp>
      <p:sp>
        <p:nvSpPr>
          <p:cNvPr id="126" name="Google Shape;126;g3ab75799ec2_0_22:notes"/>
          <p:cNvSpPr txBox="1"/>
          <p:nvPr>
            <p:ph idx="12" type="sldNum"/>
          </p:nvPr>
        </p:nvSpPr>
        <p:spPr>
          <a:xfrm>
            <a:off x="3886200" y="8686800"/>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77eb49324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33" name="Google Shape;133;g377eb493248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SzPts val="1400"/>
              <a:buNone/>
            </a:pPr>
            <a:r>
              <a:rPr lang="en-US"/>
              <a:t>Joseph</a:t>
            </a:r>
            <a:endParaRPr/>
          </a:p>
          <a:p>
            <a:pPr indent="-317500" lvl="0" marL="457200" rtl="0" algn="l">
              <a:lnSpc>
                <a:spcPct val="100000"/>
              </a:lnSpc>
              <a:spcBef>
                <a:spcPts val="360"/>
              </a:spcBef>
              <a:spcAft>
                <a:spcPts val="0"/>
              </a:spcAft>
              <a:buSzPts val="1400"/>
              <a:buChar char="-"/>
            </a:pPr>
            <a:r>
              <a:rPr lang="en-US"/>
              <a:t>Traditional CSP is already quite strong for our simple motor imagery task, but there has been work to improve the discriminative power of CSP features.</a:t>
            </a:r>
            <a:endParaRPr/>
          </a:p>
          <a:p>
            <a:pPr indent="-317500" lvl="0" marL="457200" rtl="0" algn="l">
              <a:lnSpc>
                <a:spcPct val="100000"/>
              </a:lnSpc>
              <a:spcBef>
                <a:spcPts val="0"/>
              </a:spcBef>
              <a:spcAft>
                <a:spcPts val="0"/>
              </a:spcAft>
              <a:buSzPts val="1400"/>
              <a:buChar char="-"/>
            </a:pPr>
            <a:r>
              <a:rPr lang="en-US"/>
              <a:t>One method is known as filter bank CSP or FBCSP.</a:t>
            </a:r>
            <a:endParaRPr/>
          </a:p>
          <a:p>
            <a:pPr indent="-317500" lvl="0" marL="457200" rtl="0" algn="l">
              <a:lnSpc>
                <a:spcPct val="100000"/>
              </a:lnSpc>
              <a:spcBef>
                <a:spcPts val="0"/>
              </a:spcBef>
              <a:spcAft>
                <a:spcPts val="0"/>
              </a:spcAft>
              <a:buSzPts val="1400"/>
              <a:buChar char="-"/>
            </a:pPr>
            <a:r>
              <a:rPr lang="en-US"/>
              <a:t>This method involves first band-passing the data into multiple different sub-bands such as 4-8 Hz, 8-12 Hz, etc., and then running CSP on each of those bands.</a:t>
            </a:r>
            <a:endParaRPr/>
          </a:p>
          <a:p>
            <a:pPr indent="-317500" lvl="0" marL="457200" rtl="0" algn="l">
              <a:lnSpc>
                <a:spcPct val="100000"/>
              </a:lnSpc>
              <a:spcBef>
                <a:spcPts val="0"/>
              </a:spcBef>
              <a:spcAft>
                <a:spcPts val="0"/>
              </a:spcAft>
              <a:buSzPts val="1400"/>
              <a:buChar char="-"/>
            </a:pPr>
            <a:r>
              <a:rPr lang="en-US"/>
              <a:t>This produces a lot of features, so in order to not overwhelm the classifier with potentially noisy features, we also include feature selection.</a:t>
            </a:r>
            <a:endParaRPr/>
          </a:p>
          <a:p>
            <a:pPr indent="-317500" lvl="0" marL="457200" rtl="0" algn="l">
              <a:lnSpc>
                <a:spcPct val="100000"/>
              </a:lnSpc>
              <a:spcBef>
                <a:spcPts val="0"/>
              </a:spcBef>
              <a:spcAft>
                <a:spcPts val="0"/>
              </a:spcAft>
              <a:buSzPts val="1400"/>
              <a:buChar char="-"/>
            </a:pPr>
            <a:r>
              <a:rPr lang="en-US"/>
              <a:t>There are many feature selection methods, but the one that has traditionally found a lot of success with FBCSP is mutual information-based best individual feature or MIBIF.</a:t>
            </a:r>
            <a:endParaRPr/>
          </a:p>
          <a:p>
            <a:pPr indent="-317500" lvl="0" marL="457200" rtl="0" algn="l">
              <a:lnSpc>
                <a:spcPct val="100000"/>
              </a:lnSpc>
              <a:spcBef>
                <a:spcPts val="0"/>
              </a:spcBef>
              <a:spcAft>
                <a:spcPts val="0"/>
              </a:spcAft>
              <a:buSzPts val="1400"/>
              <a:buChar char="-"/>
            </a:pPr>
            <a:r>
              <a:rPr lang="en-US"/>
              <a:t>Mutual information is the amount of information a feature provides about a class label. So the higher the mutual information, the more useful the feature. We then select the top k features with the highest mutual information and pass those to our classifier.</a:t>
            </a:r>
            <a:endParaRPr/>
          </a:p>
          <a:p>
            <a:pPr indent="-317500" lvl="0" marL="457200" rtl="0" algn="l">
              <a:lnSpc>
                <a:spcPct val="100000"/>
              </a:lnSpc>
              <a:spcBef>
                <a:spcPts val="0"/>
              </a:spcBef>
              <a:spcAft>
                <a:spcPts val="0"/>
              </a:spcAft>
              <a:buSzPts val="1400"/>
              <a:buChar char="-"/>
            </a:pPr>
            <a:r>
              <a:rPr lang="en-US"/>
              <a:t>This helps us turn what begins as several dozen or hundreds of CSP features into around 10 useful ones. Ideally, these will correspond to the individual mu and beta band ERDS phenomenon.</a:t>
            </a:r>
            <a:endParaRPr/>
          </a:p>
        </p:txBody>
      </p:sp>
      <p:sp>
        <p:nvSpPr>
          <p:cNvPr id="134" name="Google Shape;134;g377eb493248_0_0:notes"/>
          <p:cNvSpPr txBox="1"/>
          <p:nvPr>
            <p:ph idx="12" type="sldNum"/>
          </p:nvPr>
        </p:nvSpPr>
        <p:spPr>
          <a:xfrm>
            <a:off x="3886200" y="8686800"/>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3"/>
          <p:cNvSpPr txBox="1"/>
          <p:nvPr>
            <p:ph type="title"/>
          </p:nvPr>
        </p:nvSpPr>
        <p:spPr>
          <a:xfrm>
            <a:off x="1905000" y="361950"/>
            <a:ext cx="614172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3"/>
          <p:cNvSpPr txBox="1"/>
          <p:nvPr>
            <p:ph idx="1" type="body"/>
          </p:nvPr>
        </p:nvSpPr>
        <p:spPr>
          <a:xfrm>
            <a:off x="457200" y="1200150"/>
            <a:ext cx="8229600" cy="35052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19" name="Google Shape;19;p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9pPr>
          </a:lstStyle>
          <a:p/>
        </p:txBody>
      </p:sp>
      <p:sp>
        <p:nvSpPr>
          <p:cNvPr id="20" name="Google Shape;20;p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chemeClr val="dk1"/>
                </a:solidFill>
                <a:latin typeface="Helvetica Neue Light"/>
                <a:ea typeface="Helvetica Neue Light"/>
                <a:cs typeface="Helvetica Neue Light"/>
                <a:sym typeface="Helvetica Neue Light"/>
              </a:defRPr>
            </a:lvl9pPr>
          </a:lstStyle>
          <a:p/>
        </p:txBody>
      </p:sp>
      <p:sp>
        <p:nvSpPr>
          <p:cNvPr id="21" name="Google Shape;21;p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Helvetica Neue Light"/>
                <a:ea typeface="Helvetica Neue Light"/>
                <a:cs typeface="Helvetica Neue Light"/>
                <a:sym typeface="Helvetica Neue Light"/>
              </a:defRPr>
            </a:lvl1pPr>
            <a:lvl2pPr indent="0" lvl="1"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Helvetica Neue Light"/>
                <a:ea typeface="Helvetica Neue Light"/>
                <a:cs typeface="Helvetica Neue Light"/>
                <a:sym typeface="Helvetica Neue Light"/>
              </a:defRPr>
            </a:lvl2pPr>
            <a:lvl3pPr indent="0" lvl="2"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Helvetica Neue Light"/>
                <a:ea typeface="Helvetica Neue Light"/>
                <a:cs typeface="Helvetica Neue Light"/>
                <a:sym typeface="Helvetica Neue Light"/>
              </a:defRPr>
            </a:lvl3pPr>
            <a:lvl4pPr indent="0" lvl="3"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Helvetica Neue Light"/>
                <a:ea typeface="Helvetica Neue Light"/>
                <a:cs typeface="Helvetica Neue Light"/>
                <a:sym typeface="Helvetica Neue Light"/>
              </a:defRPr>
            </a:lvl4pPr>
            <a:lvl5pPr indent="0" lvl="4"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Helvetica Neue Light"/>
                <a:ea typeface="Helvetica Neue Light"/>
                <a:cs typeface="Helvetica Neue Light"/>
                <a:sym typeface="Helvetica Neue Light"/>
              </a:defRPr>
            </a:lvl5pPr>
            <a:lvl6pPr indent="0" lvl="5"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Helvetica Neue Light"/>
                <a:ea typeface="Helvetica Neue Light"/>
                <a:cs typeface="Helvetica Neue Light"/>
                <a:sym typeface="Helvetica Neue Light"/>
              </a:defRPr>
            </a:lvl6pPr>
            <a:lvl7pPr indent="0" lvl="6"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Helvetica Neue Light"/>
                <a:ea typeface="Helvetica Neue Light"/>
                <a:cs typeface="Helvetica Neue Light"/>
                <a:sym typeface="Helvetica Neue Light"/>
              </a:defRPr>
            </a:lvl7pPr>
            <a:lvl8pPr indent="0" lvl="7"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Helvetica Neue Light"/>
                <a:ea typeface="Helvetica Neue Light"/>
                <a:cs typeface="Helvetica Neue Light"/>
                <a:sym typeface="Helvetica Neue Light"/>
              </a:defRPr>
            </a:lvl8pPr>
            <a:lvl9pPr indent="0" lvl="8" marL="0" marR="0" rtl="0" algn="l">
              <a:lnSpc>
                <a:spcPct val="100000"/>
              </a:lnSpc>
              <a:spcBef>
                <a:spcPts val="0"/>
              </a:spcBef>
              <a:spcAft>
                <a:spcPts val="0"/>
              </a:spcAft>
              <a:buClr>
                <a:srgbClr val="000000"/>
              </a:buClr>
              <a:buSzPts val="2400"/>
              <a:buFont typeface="Arial"/>
              <a:buNone/>
              <a:defRPr b="0" i="0" sz="2400" u="none" cap="none" strike="noStrike">
                <a:solidFill>
                  <a:schemeClr val="dk1"/>
                </a:solidFill>
                <a:latin typeface="Helvetica Neue Light"/>
                <a:ea typeface="Helvetica Neue Light"/>
                <a:cs typeface="Helvetica Neue Light"/>
                <a:sym typeface="Helvetica Neue Light"/>
              </a:defRPr>
            </a:lvl9pPr>
          </a:lstStyle>
          <a:p>
            <a:pPr indent="0" lvl="0" marL="0" rtl="0" algn="l">
              <a:spcBef>
                <a:spcPts val="0"/>
              </a:spcBef>
              <a:spcAft>
                <a:spcPts val="0"/>
              </a:spcAft>
              <a:buNone/>
            </a:pPr>
            <a:fld id="{00000000-1234-1234-1234-123412341234}" type="slidenum">
              <a:rPr lang="en-US"/>
              <a:t>‹#›</a:t>
            </a:fld>
            <a:endParaRPr/>
          </a:p>
        </p:txBody>
      </p:sp>
      <p:sp>
        <p:nvSpPr>
          <p:cNvPr descr="Description: BMELogoHorizontalR4.jpg" id="22" name="Google Shape;22;p3"/>
          <p:cNvSpPr/>
          <p:nvPr/>
        </p:nvSpPr>
        <p:spPr>
          <a:xfrm>
            <a:off x="1588" y="4629150"/>
            <a:ext cx="1903412" cy="5143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23" name="Shape 23"/>
        <p:cNvGrpSpPr/>
        <p:nvPr/>
      </p:nvGrpSpPr>
      <p:grpSpPr>
        <a:xfrm>
          <a:off x="0" y="0"/>
          <a:ext cx="0" cy="0"/>
          <a:chOff x="0" y="0"/>
          <a:chExt cx="0" cy="0"/>
        </a:xfrm>
      </p:grpSpPr>
      <p:sp>
        <p:nvSpPr>
          <p:cNvPr id="24" name="Google Shape;24;p4"/>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Open Sans"/>
              <a:ea typeface="Open Sans"/>
              <a:cs typeface="Open Sans"/>
              <a:sym typeface="Open Sans"/>
            </a:endParaRPr>
          </a:p>
        </p:txBody>
      </p:sp>
      <p:pic>
        <p:nvPicPr>
          <p:cNvPr id="25" name="Google Shape;25;p4"/>
          <p:cNvPicPr preferRelativeResize="0"/>
          <p:nvPr/>
        </p:nvPicPr>
        <p:blipFill rotWithShape="1">
          <a:blip r:embed="rId2">
            <a:alphaModFix/>
          </a:blip>
          <a:srcRect b="0" l="0" r="0" t="0"/>
          <a:stretch/>
        </p:blipFill>
        <p:spPr>
          <a:xfrm>
            <a:off x="2209800" y="895350"/>
            <a:ext cx="3429000" cy="306388"/>
          </a:xfrm>
          <a:prstGeom prst="rect">
            <a:avLst/>
          </a:prstGeom>
          <a:noFill/>
          <a:ln>
            <a:noFill/>
          </a:ln>
        </p:spPr>
      </p:pic>
      <p:pic>
        <p:nvPicPr>
          <p:cNvPr descr="_Plaid-Digital_FINAL-NEW.png" id="26" name="Google Shape;26;p4"/>
          <p:cNvPicPr preferRelativeResize="0"/>
          <p:nvPr/>
        </p:nvPicPr>
        <p:blipFill rotWithShape="1">
          <a:blip r:embed="rId3">
            <a:alphaModFix/>
          </a:blip>
          <a:srcRect b="1988" l="84736" r="4770" t="23988"/>
          <a:stretch/>
        </p:blipFill>
        <p:spPr>
          <a:xfrm>
            <a:off x="457200" y="0"/>
            <a:ext cx="790575" cy="5143500"/>
          </a:xfrm>
          <a:prstGeom prst="rect">
            <a:avLst/>
          </a:prstGeom>
          <a:noFill/>
          <a:ln>
            <a:noFill/>
          </a:ln>
        </p:spPr>
      </p:pic>
      <p:sp>
        <p:nvSpPr>
          <p:cNvPr id="27" name="Google Shape;27;p4"/>
          <p:cNvSpPr/>
          <p:nvPr/>
        </p:nvSpPr>
        <p:spPr>
          <a:xfrm>
            <a:off x="0" y="0"/>
            <a:ext cx="9144000" cy="5143500"/>
          </a:xfrm>
          <a:prstGeom prst="rect">
            <a:avLst/>
          </a:prstGeom>
          <a:solidFill>
            <a:srgbClr val="BB002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Open Sans"/>
              <a:ea typeface="Open Sans"/>
              <a:cs typeface="Open Sans"/>
              <a:sym typeface="Open Sans"/>
            </a:endParaRPr>
          </a:p>
        </p:txBody>
      </p:sp>
      <p:pic>
        <p:nvPicPr>
          <p:cNvPr descr="_Plaid-Digital_FINAL-NEW.png" id="28" name="Google Shape;28;p4"/>
          <p:cNvPicPr preferRelativeResize="0"/>
          <p:nvPr/>
        </p:nvPicPr>
        <p:blipFill rotWithShape="1">
          <a:blip r:embed="rId3">
            <a:alphaModFix/>
          </a:blip>
          <a:srcRect b="1988" l="84736" r="4770" t="23988"/>
          <a:stretch/>
        </p:blipFill>
        <p:spPr>
          <a:xfrm>
            <a:off x="457200" y="1132468"/>
            <a:ext cx="790575" cy="4011032"/>
          </a:xfrm>
          <a:prstGeom prst="rect">
            <a:avLst/>
          </a:prstGeom>
          <a:noFill/>
          <a:ln>
            <a:noFill/>
          </a:ln>
        </p:spPr>
      </p:pic>
      <p:grpSp>
        <p:nvGrpSpPr>
          <p:cNvPr id="29" name="Google Shape;29;p4"/>
          <p:cNvGrpSpPr/>
          <p:nvPr/>
        </p:nvGrpSpPr>
        <p:grpSpPr>
          <a:xfrm>
            <a:off x="7703820" y="4127918"/>
            <a:ext cx="1295400" cy="882232"/>
            <a:chOff x="3810000" y="1602800"/>
            <a:chExt cx="1295400" cy="882232"/>
          </a:xfrm>
        </p:grpSpPr>
        <p:pic>
          <p:nvPicPr>
            <p:cNvPr id="30" name="Google Shape;30;p4"/>
            <p:cNvPicPr preferRelativeResize="0"/>
            <p:nvPr/>
          </p:nvPicPr>
          <p:blipFill rotWithShape="1">
            <a:blip r:embed="rId4">
              <a:alphaModFix/>
            </a:blip>
            <a:srcRect b="1775" l="0" r="65251" t="-1775"/>
            <a:stretch/>
          </p:blipFill>
          <p:spPr>
            <a:xfrm>
              <a:off x="3810000" y="1602800"/>
              <a:ext cx="1209040" cy="310896"/>
            </a:xfrm>
            <a:prstGeom prst="rect">
              <a:avLst/>
            </a:prstGeom>
            <a:noFill/>
            <a:ln>
              <a:noFill/>
            </a:ln>
          </p:spPr>
        </p:pic>
        <p:pic>
          <p:nvPicPr>
            <p:cNvPr id="31" name="Google Shape;31;p4"/>
            <p:cNvPicPr preferRelativeResize="0"/>
            <p:nvPr/>
          </p:nvPicPr>
          <p:blipFill rotWithShape="1">
            <a:blip r:embed="rId5">
              <a:alphaModFix/>
            </a:blip>
            <a:srcRect b="1425" l="35555" r="37777" t="-25777"/>
            <a:stretch/>
          </p:blipFill>
          <p:spPr>
            <a:xfrm>
              <a:off x="3810000" y="1815783"/>
              <a:ext cx="914400" cy="381000"/>
            </a:xfrm>
            <a:prstGeom prst="rect">
              <a:avLst/>
            </a:prstGeom>
            <a:noFill/>
            <a:ln>
              <a:noFill/>
            </a:ln>
          </p:spPr>
        </p:pic>
        <p:pic>
          <p:nvPicPr>
            <p:cNvPr id="32" name="Google Shape;32;p4"/>
            <p:cNvPicPr preferRelativeResize="0"/>
            <p:nvPr/>
          </p:nvPicPr>
          <p:blipFill rotWithShape="1">
            <a:blip r:embed="rId6">
              <a:alphaModFix/>
            </a:blip>
            <a:srcRect b="0" l="62221" r="0" t="-26037"/>
            <a:stretch/>
          </p:blipFill>
          <p:spPr>
            <a:xfrm>
              <a:off x="3810000" y="2098870"/>
              <a:ext cx="1295400" cy="386162"/>
            </a:xfrm>
            <a:prstGeom prst="rect">
              <a:avLst/>
            </a:prstGeom>
            <a:noFill/>
            <a:ln>
              <a:noFill/>
            </a:ln>
          </p:spPr>
        </p:pic>
      </p:grpSp>
      <p:pic>
        <p:nvPicPr>
          <p:cNvPr descr="A colorful logo of a brain&#10;&#10;Description automatically generated" id="33" name="Google Shape;33;p4"/>
          <p:cNvPicPr preferRelativeResize="0"/>
          <p:nvPr/>
        </p:nvPicPr>
        <p:blipFill rotWithShape="1">
          <a:blip r:embed="rId7">
            <a:alphaModFix/>
          </a:blip>
          <a:srcRect b="0" l="0" r="0" t="0"/>
          <a:stretch/>
        </p:blipFill>
        <p:spPr>
          <a:xfrm>
            <a:off x="76200" y="51894"/>
            <a:ext cx="1180608" cy="107205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4" name="Shape 34"/>
        <p:cNvGrpSpPr/>
        <p:nvPr/>
      </p:nvGrpSpPr>
      <p:grpSpPr>
        <a:xfrm>
          <a:off x="0" y="0"/>
          <a:ext cx="0" cy="0"/>
          <a:chOff x="0" y="0"/>
          <a:chExt cx="0" cy="0"/>
        </a:xfrm>
      </p:grpSpPr>
      <p:sp>
        <p:nvSpPr>
          <p:cNvPr id="35" name="Google Shape;35;p5"/>
          <p:cNvSpPr txBox="1"/>
          <p:nvPr>
            <p:ph type="title"/>
          </p:nvPr>
        </p:nvSpPr>
        <p:spPr>
          <a:xfrm>
            <a:off x="1905000" y="361950"/>
            <a:ext cx="614172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p:cSld name="1 Column">
    <p:spTree>
      <p:nvGrpSpPr>
        <p:cNvPr id="36" name="Shape 36"/>
        <p:cNvGrpSpPr/>
        <p:nvPr/>
      </p:nvGrpSpPr>
      <p:grpSpPr>
        <a:xfrm>
          <a:off x="0" y="0"/>
          <a:ext cx="0" cy="0"/>
          <a:chOff x="0" y="0"/>
          <a:chExt cx="0" cy="0"/>
        </a:xfrm>
      </p:grpSpPr>
      <p:sp>
        <p:nvSpPr>
          <p:cNvPr id="37" name="Google Shape;37;p6"/>
          <p:cNvSpPr txBox="1"/>
          <p:nvPr>
            <p:ph type="title"/>
          </p:nvPr>
        </p:nvSpPr>
        <p:spPr>
          <a:xfrm>
            <a:off x="1905000" y="361950"/>
            <a:ext cx="614172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457200" y="1200150"/>
            <a:ext cx="82296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spTree>
      <p:nvGrpSpPr>
        <p:cNvPr id="39" name="Shape 39"/>
        <p:cNvGrpSpPr/>
        <p:nvPr/>
      </p:nvGrpSpPr>
      <p:grpSpPr>
        <a:xfrm>
          <a:off x="0" y="0"/>
          <a:ext cx="0" cy="0"/>
          <a:chOff x="0" y="0"/>
          <a:chExt cx="0" cy="0"/>
        </a:xfrm>
      </p:grpSpPr>
      <p:sp>
        <p:nvSpPr>
          <p:cNvPr id="40" name="Google Shape;40;p7"/>
          <p:cNvSpPr txBox="1"/>
          <p:nvPr>
            <p:ph type="title"/>
          </p:nvPr>
        </p:nvSpPr>
        <p:spPr>
          <a:xfrm>
            <a:off x="1905000" y="361950"/>
            <a:ext cx="614172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7"/>
          <p:cNvSpPr txBox="1"/>
          <p:nvPr>
            <p:ph idx="1" type="body"/>
          </p:nvPr>
        </p:nvSpPr>
        <p:spPr>
          <a:xfrm>
            <a:off x="457200" y="1200150"/>
            <a:ext cx="39624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2" name="Google Shape;42;p7"/>
          <p:cNvSpPr txBox="1"/>
          <p:nvPr>
            <p:ph idx="2" type="body"/>
          </p:nvPr>
        </p:nvSpPr>
        <p:spPr>
          <a:xfrm>
            <a:off x="4727448" y="1212300"/>
            <a:ext cx="3959352"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43" name="Shape 43"/>
        <p:cNvGrpSpPr/>
        <p:nvPr/>
      </p:nvGrpSpPr>
      <p:grpSpPr>
        <a:xfrm>
          <a:off x="0" y="0"/>
          <a:ext cx="0" cy="0"/>
          <a:chOff x="0" y="0"/>
          <a:chExt cx="0" cy="0"/>
        </a:xfrm>
      </p:grpSpPr>
      <p:sp>
        <p:nvSpPr>
          <p:cNvPr id="44" name="Google Shape;44;p8"/>
          <p:cNvSpPr txBox="1"/>
          <p:nvPr>
            <p:ph type="title"/>
          </p:nvPr>
        </p:nvSpPr>
        <p:spPr>
          <a:xfrm>
            <a:off x="1905000" y="361950"/>
            <a:ext cx="614172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8"/>
          <p:cNvSpPr txBox="1"/>
          <p:nvPr>
            <p:ph idx="1" type="body"/>
          </p:nvPr>
        </p:nvSpPr>
        <p:spPr>
          <a:xfrm>
            <a:off x="4572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6" name="Google Shape;46;p8"/>
          <p:cNvSpPr txBox="1"/>
          <p:nvPr>
            <p:ph idx="2" type="body"/>
          </p:nvPr>
        </p:nvSpPr>
        <p:spPr>
          <a:xfrm>
            <a:off x="32766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47" name="Google Shape;47;p8"/>
          <p:cNvSpPr txBox="1"/>
          <p:nvPr>
            <p:ph idx="3" type="body"/>
          </p:nvPr>
        </p:nvSpPr>
        <p:spPr>
          <a:xfrm>
            <a:off x="6096000" y="1200150"/>
            <a:ext cx="25908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Column">
  <p:cSld name="4 Column">
    <p:spTree>
      <p:nvGrpSpPr>
        <p:cNvPr id="48" name="Shape 48"/>
        <p:cNvGrpSpPr/>
        <p:nvPr/>
      </p:nvGrpSpPr>
      <p:grpSpPr>
        <a:xfrm>
          <a:off x="0" y="0"/>
          <a:ext cx="0" cy="0"/>
          <a:chOff x="0" y="0"/>
          <a:chExt cx="0" cy="0"/>
        </a:xfrm>
      </p:grpSpPr>
      <p:sp>
        <p:nvSpPr>
          <p:cNvPr id="49" name="Google Shape;49;p9"/>
          <p:cNvSpPr txBox="1"/>
          <p:nvPr>
            <p:ph type="title"/>
          </p:nvPr>
        </p:nvSpPr>
        <p:spPr>
          <a:xfrm>
            <a:off x="1905000" y="361950"/>
            <a:ext cx="6141720" cy="609600"/>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9"/>
          <p:cNvSpPr txBox="1"/>
          <p:nvPr>
            <p:ph idx="1" type="body"/>
          </p:nvPr>
        </p:nvSpPr>
        <p:spPr>
          <a:xfrm>
            <a:off x="4572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1" name="Google Shape;51;p9"/>
          <p:cNvSpPr txBox="1"/>
          <p:nvPr>
            <p:ph idx="2" type="body"/>
          </p:nvPr>
        </p:nvSpPr>
        <p:spPr>
          <a:xfrm>
            <a:off x="25654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2" name="Google Shape;52;p9"/>
          <p:cNvSpPr txBox="1"/>
          <p:nvPr>
            <p:ph idx="3" type="body"/>
          </p:nvPr>
        </p:nvSpPr>
        <p:spPr>
          <a:xfrm>
            <a:off x="46736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53" name="Google Shape;53;p9"/>
          <p:cNvSpPr txBox="1"/>
          <p:nvPr>
            <p:ph idx="4" type="body"/>
          </p:nvPr>
        </p:nvSpPr>
        <p:spPr>
          <a:xfrm>
            <a:off x="6781800" y="1200150"/>
            <a:ext cx="1905000" cy="3429000"/>
          </a:xfrm>
          <a:prstGeom prst="rect">
            <a:avLst/>
          </a:prstGeom>
          <a:noFill/>
          <a:ln>
            <a:noFill/>
          </a:ln>
        </p:spPr>
        <p:txBody>
          <a:bodyPr anchorCtr="0" anchor="t" bIns="45700" lIns="91425" spcFirstLastPara="1" rIns="91425" wrap="square" tIns="45700">
            <a:noAutofit/>
          </a:bodyPr>
          <a:lstStyle>
            <a:lvl1pPr indent="-228600" lvl="0" marL="457200" algn="l">
              <a:lnSpc>
                <a:spcPct val="100000"/>
              </a:lnSpc>
              <a:spcBef>
                <a:spcPts val="600"/>
              </a:spcBef>
              <a:spcAft>
                <a:spcPts val="0"/>
              </a:spcAft>
              <a:buSzPts val="1400"/>
              <a:buNone/>
              <a:defRPr/>
            </a:lvl1pPr>
            <a:lvl2pPr indent="-354330" lvl="1" marL="914400" algn="l">
              <a:lnSpc>
                <a:spcPct val="100000"/>
              </a:lnSpc>
              <a:spcBef>
                <a:spcPts val="600"/>
              </a:spcBef>
              <a:spcAft>
                <a:spcPts val="0"/>
              </a:spcAft>
              <a:buClr>
                <a:schemeClr val="dk1"/>
              </a:buClr>
              <a:buSzPts val="1980"/>
              <a:buChar char="•"/>
              <a:defRPr/>
            </a:lvl2pPr>
            <a:lvl3pPr indent="-354330" lvl="2" marL="1371600" algn="l">
              <a:lnSpc>
                <a:spcPct val="100000"/>
              </a:lnSpc>
              <a:spcBef>
                <a:spcPts val="600"/>
              </a:spcBef>
              <a:spcAft>
                <a:spcPts val="0"/>
              </a:spcAft>
              <a:buClr>
                <a:schemeClr val="dk1"/>
              </a:buClr>
              <a:buSzPts val="1980"/>
              <a:buChar char="–"/>
              <a:defRPr/>
            </a:lvl3pPr>
            <a:lvl4pPr indent="-354330" lvl="3" marL="1828800" algn="l">
              <a:lnSpc>
                <a:spcPct val="100000"/>
              </a:lnSpc>
              <a:spcBef>
                <a:spcPts val="600"/>
              </a:spcBef>
              <a:spcAft>
                <a:spcPts val="0"/>
              </a:spcAft>
              <a:buClr>
                <a:schemeClr val="dk1"/>
              </a:buClr>
              <a:buSzPts val="1980"/>
              <a:buChar char="•"/>
              <a:defRPr/>
            </a:lvl4pPr>
            <a:lvl5pPr indent="-354329" lvl="4" marL="2286000" algn="l">
              <a:lnSpc>
                <a:spcPct val="100000"/>
              </a:lnSpc>
              <a:spcBef>
                <a:spcPts val="600"/>
              </a:spcBef>
              <a:spcAft>
                <a:spcPts val="0"/>
              </a:spcAft>
              <a:buClr>
                <a:schemeClr val="dk1"/>
              </a:buClr>
              <a:buSzPts val="198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54" name="Shape 5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11.png"/><Relationship Id="rId3" Type="http://schemas.openxmlformats.org/officeDocument/2006/relationships/image" Target="../media/image15.png"/><Relationship Id="rId4" Type="http://schemas.openxmlformats.org/officeDocument/2006/relationships/slideLayout" Target="../slideLayouts/slideLayout1.xml"/><Relationship Id="rId11" Type="http://schemas.openxmlformats.org/officeDocument/2006/relationships/slideLayout" Target="../slideLayouts/slideLayout8.xml"/><Relationship Id="rId10" Type="http://schemas.openxmlformats.org/officeDocument/2006/relationships/slideLayout" Target="../slideLayouts/slideLayout7.xml"/><Relationship Id="rId12" Type="http://schemas.openxmlformats.org/officeDocument/2006/relationships/theme" Target="../theme/theme1.xml"/><Relationship Id="rId9" Type="http://schemas.openxmlformats.org/officeDocument/2006/relationships/slideLayout" Target="../slideLayouts/slideLayout6.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A colorful logo of a brain&#10;&#10;Description automatically generated" id="10" name="Google Shape;10;p2"/>
          <p:cNvPicPr preferRelativeResize="0"/>
          <p:nvPr/>
        </p:nvPicPr>
        <p:blipFill rotWithShape="1">
          <a:blip r:embed="rId1">
            <a:alphaModFix/>
          </a:blip>
          <a:srcRect b="0" l="0" r="0" t="0"/>
          <a:stretch/>
        </p:blipFill>
        <p:spPr>
          <a:xfrm>
            <a:off x="76200" y="100421"/>
            <a:ext cx="1209674" cy="1098448"/>
          </a:xfrm>
          <a:prstGeom prst="rect">
            <a:avLst/>
          </a:prstGeom>
          <a:noFill/>
          <a:ln>
            <a:noFill/>
          </a:ln>
        </p:spPr>
      </p:pic>
      <p:pic>
        <p:nvPicPr>
          <p:cNvPr descr="_Plaid-Digital_FINAL-NEW.png" id="11" name="Google Shape;11;p2"/>
          <p:cNvPicPr preferRelativeResize="0"/>
          <p:nvPr/>
        </p:nvPicPr>
        <p:blipFill rotWithShape="1">
          <a:blip r:embed="rId2">
            <a:alphaModFix/>
          </a:blip>
          <a:srcRect b="2893" l="59550" r="39888" t="20874"/>
          <a:stretch/>
        </p:blipFill>
        <p:spPr>
          <a:xfrm rot="5400000">
            <a:off x="3798887" y="1046163"/>
            <a:ext cx="60325" cy="7658100"/>
          </a:xfrm>
          <a:prstGeom prst="rect">
            <a:avLst/>
          </a:prstGeom>
          <a:noFill/>
          <a:ln>
            <a:noFill/>
          </a:ln>
        </p:spPr>
      </p:pic>
      <p:pic>
        <p:nvPicPr>
          <p:cNvPr descr="_Plaid-Digital_FINAL-NEW.png" id="12" name="Google Shape;12;p2"/>
          <p:cNvPicPr preferRelativeResize="0"/>
          <p:nvPr/>
        </p:nvPicPr>
        <p:blipFill rotWithShape="1">
          <a:blip r:embed="rId2">
            <a:alphaModFix/>
          </a:blip>
          <a:srcRect b="2893" l="59550" r="39888" t="20874"/>
          <a:stretch/>
        </p:blipFill>
        <p:spPr>
          <a:xfrm rot="5400000">
            <a:off x="3798887" y="1046163"/>
            <a:ext cx="60325" cy="7658100"/>
          </a:xfrm>
          <a:prstGeom prst="rect">
            <a:avLst/>
          </a:prstGeom>
          <a:noFill/>
          <a:ln>
            <a:noFill/>
          </a:ln>
        </p:spPr>
      </p:pic>
      <p:sp>
        <p:nvSpPr>
          <p:cNvPr id="13" name="Google Shape;13;p2"/>
          <p:cNvSpPr txBox="1"/>
          <p:nvPr>
            <p:ph type="title"/>
          </p:nvPr>
        </p:nvSpPr>
        <p:spPr>
          <a:xfrm>
            <a:off x="1905000" y="361950"/>
            <a:ext cx="6141720" cy="6096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rgbClr val="000000"/>
              </a:buClr>
              <a:buSzPts val="1400"/>
              <a:buFont typeface="Arial"/>
              <a:buNone/>
              <a:defRPr b="1" i="0" sz="24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6pPr>
            <a:lvl7pPr lvl="6"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7pPr>
            <a:lvl8pPr lvl="7"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8pPr>
            <a:lvl9pPr lvl="8" marR="0" rtl="0" algn="l">
              <a:lnSpc>
                <a:spcPct val="100000"/>
              </a:lnSpc>
              <a:spcBef>
                <a:spcPts val="0"/>
              </a:spcBef>
              <a:spcAft>
                <a:spcPts val="0"/>
              </a:spcAft>
              <a:buClr>
                <a:srgbClr val="000000"/>
              </a:buClr>
              <a:buSzPts val="1400"/>
              <a:buFont typeface="Arial"/>
              <a:buNone/>
              <a:defRPr b="0" i="0" sz="4200" u="none" cap="none" strike="noStrike">
                <a:solidFill>
                  <a:schemeClr val="dk2"/>
                </a:solidFill>
                <a:latin typeface="Times"/>
                <a:ea typeface="Times"/>
                <a:cs typeface="Times"/>
                <a:sym typeface="Times"/>
              </a:defRPr>
            </a:lvl9pPr>
          </a:lstStyle>
          <a:p/>
        </p:txBody>
      </p:sp>
      <p:sp>
        <p:nvSpPr>
          <p:cNvPr id="14" name="Google Shape;14;p2"/>
          <p:cNvSpPr txBox="1"/>
          <p:nvPr>
            <p:ph idx="1" type="body"/>
          </p:nvPr>
        </p:nvSpPr>
        <p:spPr>
          <a:xfrm>
            <a:off x="457200" y="1200150"/>
            <a:ext cx="8229600" cy="3505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600"/>
              </a:spcBef>
              <a:spcAft>
                <a:spcPts val="0"/>
              </a:spcAft>
              <a:buClr>
                <a:srgbClr val="000000"/>
              </a:buClr>
              <a:buSzPts val="1400"/>
              <a:buFont typeface="Arial"/>
              <a:buNone/>
              <a:defRPr b="0" i="0" sz="1400" u="none" cap="none" strike="noStrike">
                <a:solidFill>
                  <a:schemeClr val="dk1"/>
                </a:solidFill>
                <a:latin typeface="Open Sans"/>
                <a:ea typeface="Open Sans"/>
                <a:cs typeface="Open Sans"/>
                <a:sym typeface="Open Sans"/>
              </a:defRPr>
            </a:lvl1pPr>
            <a:lvl2pPr indent="-326390" lvl="1" marL="914400" marR="0" rtl="0" algn="l">
              <a:lnSpc>
                <a:spcPct val="100000"/>
              </a:lnSpc>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2pPr>
            <a:lvl3pPr indent="-326389" lvl="2" marL="1371600" marR="0" rtl="0" algn="l">
              <a:lnSpc>
                <a:spcPct val="100000"/>
              </a:lnSpc>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3pPr>
            <a:lvl4pPr indent="-326389" lvl="3" marL="1828800" marR="0" rtl="0" algn="l">
              <a:lnSpc>
                <a:spcPct val="100000"/>
              </a:lnSpc>
              <a:spcBef>
                <a:spcPts val="600"/>
              </a:spcBef>
              <a:spcAft>
                <a:spcPts val="0"/>
              </a:spcAft>
              <a:buClr>
                <a:schemeClr val="dk1"/>
              </a:buClr>
              <a:buSzPts val="1540"/>
              <a:buFont typeface="Arial"/>
              <a:buChar char="•"/>
              <a:defRPr b="0" i="0" sz="1400" u="none" cap="none" strike="noStrike">
                <a:solidFill>
                  <a:schemeClr val="dk1"/>
                </a:solidFill>
                <a:latin typeface="Open Sans"/>
                <a:ea typeface="Open Sans"/>
                <a:cs typeface="Open Sans"/>
                <a:sym typeface="Open Sans"/>
              </a:defRPr>
            </a:lvl4pPr>
            <a:lvl5pPr indent="-326389" lvl="4" marL="2286000" marR="0" rtl="0" algn="l">
              <a:lnSpc>
                <a:spcPct val="100000"/>
              </a:lnSpc>
              <a:spcBef>
                <a:spcPts val="600"/>
              </a:spcBef>
              <a:spcAft>
                <a:spcPts val="0"/>
              </a:spcAft>
              <a:buClr>
                <a:schemeClr val="dk1"/>
              </a:buClr>
              <a:buSzPts val="1540"/>
              <a:buFont typeface="Arial"/>
              <a:buChar char="–"/>
              <a:defRPr b="0" i="1" sz="1400" u="none" cap="none" strike="noStrike">
                <a:solidFill>
                  <a:schemeClr val="dk1"/>
                </a:solidFill>
                <a:latin typeface="Open Sans"/>
                <a:ea typeface="Open Sans"/>
                <a:cs typeface="Open Sans"/>
                <a:sym typeface="Open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id="15" name="Google Shape;15;p2"/>
          <p:cNvPicPr preferRelativeResize="0"/>
          <p:nvPr/>
        </p:nvPicPr>
        <p:blipFill rotWithShape="1">
          <a:blip r:embed="rId3">
            <a:alphaModFix/>
          </a:blip>
          <a:srcRect b="0" l="0" r="0" t="0"/>
          <a:stretch/>
        </p:blipFill>
        <p:spPr>
          <a:xfrm>
            <a:off x="7772400" y="4248150"/>
            <a:ext cx="1154590" cy="73639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0.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44.png"/><Relationship Id="rId7"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45.png"/><Relationship Id="rId6"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hyperlink" Target="https://doi.org/10.1088/1741-2552/aace8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g377eb493248_0_12"/>
          <p:cNvSpPr txBox="1"/>
          <p:nvPr>
            <p:ph idx="4294967295" type="title"/>
          </p:nvPr>
        </p:nvSpPr>
        <p:spPr>
          <a:xfrm>
            <a:off x="1501200" y="922550"/>
            <a:ext cx="6141600" cy="1503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lang="en-US" sz="3000">
                <a:solidFill>
                  <a:schemeClr val="lt1"/>
                </a:solidFill>
              </a:rPr>
              <a:t>Improving Motor Imagery Brain Computer Interface Classification</a:t>
            </a:r>
            <a:endParaRPr sz="3000">
              <a:solidFill>
                <a:schemeClr val="lt1"/>
              </a:solidFill>
            </a:endParaRPr>
          </a:p>
        </p:txBody>
      </p:sp>
      <p:sp>
        <p:nvSpPr>
          <p:cNvPr id="61" name="Google Shape;61;g377eb493248_0_12"/>
          <p:cNvSpPr txBox="1"/>
          <p:nvPr>
            <p:ph idx="4294967295" type="title"/>
          </p:nvPr>
        </p:nvSpPr>
        <p:spPr>
          <a:xfrm>
            <a:off x="1501200" y="2747950"/>
            <a:ext cx="6141600" cy="1503900"/>
          </a:xfrm>
          <a:prstGeom prst="rect">
            <a:avLst/>
          </a:prstGeom>
        </p:spPr>
        <p:txBody>
          <a:bodyPr anchorCtr="0" anchor="t" bIns="45700" lIns="91425" spcFirstLastPara="1" rIns="91425" wrap="square" tIns="45700">
            <a:noAutofit/>
          </a:bodyPr>
          <a:lstStyle/>
          <a:p>
            <a:pPr indent="0" lvl="0" marL="0" rtl="0" algn="ctr">
              <a:spcBef>
                <a:spcPts val="0"/>
              </a:spcBef>
              <a:spcAft>
                <a:spcPts val="0"/>
              </a:spcAft>
              <a:buNone/>
            </a:pPr>
            <a:r>
              <a:rPr i="1" lang="en-US" sz="2000">
                <a:solidFill>
                  <a:schemeClr val="lt1"/>
                </a:solidFill>
              </a:rPr>
              <a:t>Group 1 </a:t>
            </a:r>
            <a:endParaRPr i="1" sz="2000">
              <a:solidFill>
                <a:schemeClr val="lt1"/>
              </a:solidFill>
            </a:endParaRPr>
          </a:p>
          <a:p>
            <a:pPr indent="0" lvl="0" marL="0" rtl="0" algn="ctr">
              <a:spcBef>
                <a:spcPts val="0"/>
              </a:spcBef>
              <a:spcAft>
                <a:spcPts val="0"/>
              </a:spcAft>
              <a:buNone/>
            </a:pPr>
            <a:r>
              <a:rPr b="0" i="1" lang="en-US" sz="2000">
                <a:solidFill>
                  <a:schemeClr val="lt1"/>
                </a:solidFill>
              </a:rPr>
              <a:t>Micah Baldonado, Dheemant Jallepalli, Defne Kudug, Alexis Valencia, Joseph Zhang, J.D. Kline</a:t>
            </a:r>
            <a:endParaRPr b="0" i="1" sz="20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ab9e44d7c4_2_30"/>
          <p:cNvSpPr txBox="1"/>
          <p:nvPr>
            <p:ph idx="4294967295" type="title"/>
          </p:nvPr>
        </p:nvSpPr>
        <p:spPr>
          <a:xfrm>
            <a:off x="1588675" y="1999950"/>
            <a:ext cx="6141600" cy="1143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600">
                <a:solidFill>
                  <a:schemeClr val="lt1"/>
                </a:solidFill>
              </a:rPr>
              <a:t>Classifiers</a:t>
            </a:r>
            <a:endParaRPr sz="4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3ab75799ec2_0_29"/>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Classifiers</a:t>
            </a:r>
            <a:endParaRPr/>
          </a:p>
        </p:txBody>
      </p:sp>
      <p:sp>
        <p:nvSpPr>
          <p:cNvPr id="161" name="Google Shape;161;g3ab75799ec2_0_29"/>
          <p:cNvSpPr txBox="1"/>
          <p:nvPr>
            <p:ph idx="1" type="body"/>
          </p:nvPr>
        </p:nvSpPr>
        <p:spPr>
          <a:xfrm>
            <a:off x="457200" y="1450650"/>
            <a:ext cx="4281900" cy="32547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600"/>
              </a:spcBef>
              <a:spcAft>
                <a:spcPts val="0"/>
              </a:spcAft>
              <a:buSzPts val="1200"/>
              <a:buAutoNum type="arabicPeriod"/>
            </a:pPr>
            <a:r>
              <a:rPr b="1" lang="en-US" sz="1200"/>
              <a:t>Linear Discriminant Analysis (LDA)</a:t>
            </a:r>
            <a:endParaRPr b="1" sz="1200"/>
          </a:p>
          <a:p>
            <a:pPr indent="-292100" lvl="1" marL="914400" rtl="0" algn="l">
              <a:lnSpc>
                <a:spcPct val="115000"/>
              </a:lnSpc>
              <a:spcBef>
                <a:spcPts val="0"/>
              </a:spcBef>
              <a:spcAft>
                <a:spcPts val="0"/>
              </a:spcAft>
              <a:buSzPts val="1000"/>
              <a:buChar char="○"/>
            </a:pPr>
            <a:r>
              <a:rPr lang="en-US" sz="1200"/>
              <a:t>Computes the different means and shared covariance of given classes,</a:t>
            </a:r>
            <a:endParaRPr sz="1200"/>
          </a:p>
          <a:p>
            <a:pPr indent="-292100" lvl="1" marL="914400" rtl="0" algn="l">
              <a:lnSpc>
                <a:spcPct val="115000"/>
              </a:lnSpc>
              <a:spcBef>
                <a:spcPts val="0"/>
              </a:spcBef>
              <a:spcAft>
                <a:spcPts val="0"/>
              </a:spcAft>
              <a:buSzPts val="1000"/>
              <a:buChar char="○"/>
            </a:pPr>
            <a:r>
              <a:rPr lang="en-US" sz="1200"/>
              <a:t>and then finds the projection that maximizes the separation of the means, but minimizes the within-class variance.</a:t>
            </a:r>
            <a:endParaRPr sz="1200"/>
          </a:p>
          <a:p>
            <a:pPr indent="0" lvl="0" marL="914400" rtl="0" algn="l">
              <a:lnSpc>
                <a:spcPct val="115000"/>
              </a:lnSpc>
              <a:spcBef>
                <a:spcPts val="600"/>
              </a:spcBef>
              <a:spcAft>
                <a:spcPts val="0"/>
              </a:spcAft>
              <a:buNone/>
            </a:pPr>
            <a:r>
              <a:t/>
            </a:r>
            <a:endParaRPr sz="1200"/>
          </a:p>
          <a:p>
            <a:pPr indent="-304800" lvl="0" marL="457200" rtl="0" algn="l">
              <a:lnSpc>
                <a:spcPct val="115000"/>
              </a:lnSpc>
              <a:spcBef>
                <a:spcPts val="600"/>
              </a:spcBef>
              <a:spcAft>
                <a:spcPts val="0"/>
              </a:spcAft>
              <a:buSzPts val="1200"/>
              <a:buAutoNum type="arabicPeriod"/>
            </a:pPr>
            <a:r>
              <a:rPr b="1" lang="en-US" sz="1200"/>
              <a:t>Shrinkage </a:t>
            </a:r>
            <a:r>
              <a:rPr b="1" lang="en-US" sz="1200"/>
              <a:t>LDA (sLDA)</a:t>
            </a:r>
            <a:endParaRPr b="1" sz="1200"/>
          </a:p>
          <a:p>
            <a:pPr indent="-292100" lvl="1" marL="914400" rtl="0" algn="l">
              <a:lnSpc>
                <a:spcPct val="115000"/>
              </a:lnSpc>
              <a:spcBef>
                <a:spcPts val="0"/>
              </a:spcBef>
              <a:spcAft>
                <a:spcPts val="0"/>
              </a:spcAft>
              <a:buSzPts val="1000"/>
              <a:buChar char="○"/>
            </a:pPr>
            <a:r>
              <a:rPr lang="en-US" sz="1200"/>
              <a:t>If the number of features is large, but the number of samples is low, then the covariance matrix is unstable.</a:t>
            </a:r>
            <a:endParaRPr sz="1200"/>
          </a:p>
          <a:p>
            <a:pPr indent="-304800" lvl="1" marL="914400" rtl="0" algn="l">
              <a:lnSpc>
                <a:spcPct val="115000"/>
              </a:lnSpc>
              <a:spcBef>
                <a:spcPts val="0"/>
              </a:spcBef>
              <a:spcAft>
                <a:spcPts val="0"/>
              </a:spcAft>
              <a:buSzPts val="1200"/>
              <a:buChar char="○"/>
            </a:pPr>
            <a:r>
              <a:rPr lang="en-US" sz="1200"/>
              <a:t>Replace covariance matrix in LDA with Σ</a:t>
            </a:r>
            <a:r>
              <a:rPr baseline="-25000" lang="en-US" sz="1200"/>
              <a:t>λ</a:t>
            </a:r>
            <a:r>
              <a:rPr lang="en-US" sz="1200"/>
              <a:t>​=(1−λ)Σ+λI → Make it more spherical.</a:t>
            </a:r>
            <a:endParaRPr sz="1200"/>
          </a:p>
          <a:p>
            <a:pPr indent="0" lvl="0" marL="0" rtl="0" algn="l">
              <a:lnSpc>
                <a:spcPct val="115000"/>
              </a:lnSpc>
              <a:spcBef>
                <a:spcPts val="600"/>
              </a:spcBef>
              <a:spcAft>
                <a:spcPts val="0"/>
              </a:spcAft>
              <a:buNone/>
            </a:pPr>
            <a:r>
              <a:t/>
            </a:r>
            <a:endParaRPr sz="1200"/>
          </a:p>
        </p:txBody>
      </p:sp>
      <p:pic>
        <p:nvPicPr>
          <p:cNvPr id="162" name="Google Shape;162;g3ab75799ec2_0_29"/>
          <p:cNvPicPr preferRelativeResize="0"/>
          <p:nvPr/>
        </p:nvPicPr>
        <p:blipFill>
          <a:blip r:embed="rId3">
            <a:alphaModFix/>
          </a:blip>
          <a:stretch>
            <a:fillRect/>
          </a:stretch>
        </p:blipFill>
        <p:spPr>
          <a:xfrm>
            <a:off x="4818425" y="1040700"/>
            <a:ext cx="4100100" cy="3062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3ab9e44d7c4_0_18"/>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Classifiers</a:t>
            </a:r>
            <a:endParaRPr/>
          </a:p>
        </p:txBody>
      </p:sp>
      <p:sp>
        <p:nvSpPr>
          <p:cNvPr id="169" name="Google Shape;169;g3ab9e44d7c4_0_18"/>
          <p:cNvSpPr txBox="1"/>
          <p:nvPr>
            <p:ph idx="1" type="body"/>
          </p:nvPr>
        </p:nvSpPr>
        <p:spPr>
          <a:xfrm>
            <a:off x="457200" y="1343900"/>
            <a:ext cx="8229600" cy="3361500"/>
          </a:xfrm>
          <a:prstGeom prst="rect">
            <a:avLst/>
          </a:prstGeom>
        </p:spPr>
        <p:txBody>
          <a:bodyPr anchorCtr="0" anchor="t" bIns="45700" lIns="91425" spcFirstLastPara="1" rIns="91425" wrap="square" tIns="45700">
            <a:noAutofit/>
          </a:bodyPr>
          <a:lstStyle/>
          <a:p>
            <a:pPr indent="-304800" lvl="0" marL="457200" rtl="0" algn="l">
              <a:lnSpc>
                <a:spcPct val="115000"/>
              </a:lnSpc>
              <a:spcBef>
                <a:spcPts val="600"/>
              </a:spcBef>
              <a:spcAft>
                <a:spcPts val="0"/>
              </a:spcAft>
              <a:buSzPts val="1200"/>
              <a:buAutoNum type="arabicPeriod" startAt="3"/>
            </a:pPr>
            <a:r>
              <a:rPr b="1" lang="en-US" sz="1200"/>
              <a:t>Support Vector Machine (SVM)</a:t>
            </a:r>
            <a:endParaRPr b="1" sz="1200"/>
          </a:p>
          <a:p>
            <a:pPr indent="-292100" lvl="1" marL="914400" rtl="0" algn="l">
              <a:lnSpc>
                <a:spcPct val="115000"/>
              </a:lnSpc>
              <a:spcBef>
                <a:spcPts val="0"/>
              </a:spcBef>
              <a:spcAft>
                <a:spcPts val="0"/>
              </a:spcAft>
              <a:buSzPts val="1000"/>
              <a:buChar char="○"/>
            </a:pPr>
            <a:r>
              <a:rPr lang="en-US" sz="1200"/>
              <a:t>Maximize distance between decision boundary and closest points of each class.</a:t>
            </a:r>
            <a:endParaRPr sz="1200"/>
          </a:p>
          <a:p>
            <a:pPr indent="-292100" lvl="1" marL="914400" rtl="0" algn="l">
              <a:lnSpc>
                <a:spcPct val="115000"/>
              </a:lnSpc>
              <a:spcBef>
                <a:spcPts val="0"/>
              </a:spcBef>
              <a:spcAft>
                <a:spcPts val="0"/>
              </a:spcAft>
              <a:buSzPts val="1000"/>
              <a:buChar char="○"/>
            </a:pPr>
            <a:r>
              <a:rPr lang="en-US" sz="1200"/>
              <a:t>Better when the features are not Gaussian or have equal covariance.</a:t>
            </a:r>
            <a:endParaRPr sz="1200"/>
          </a:p>
          <a:p>
            <a:pPr indent="0" lvl="0" marL="0" rtl="0" algn="l">
              <a:lnSpc>
                <a:spcPct val="115000"/>
              </a:lnSpc>
              <a:spcBef>
                <a:spcPts val="600"/>
              </a:spcBef>
              <a:spcAft>
                <a:spcPts val="0"/>
              </a:spcAft>
              <a:buNone/>
            </a:pPr>
            <a:r>
              <a:t/>
            </a:r>
            <a:endParaRPr sz="1200"/>
          </a:p>
          <a:p>
            <a:pPr indent="0" lvl="0" marL="0" rtl="0" algn="l">
              <a:lnSpc>
                <a:spcPct val="115000"/>
              </a:lnSpc>
              <a:spcBef>
                <a:spcPts val="600"/>
              </a:spcBef>
              <a:spcAft>
                <a:spcPts val="0"/>
              </a:spcAft>
              <a:buNone/>
            </a:pPr>
            <a:r>
              <a:rPr lang="en-US" sz="1200"/>
              <a:t>→ Generally, these classifiers all perform at around the same level.</a:t>
            </a:r>
            <a:endParaRPr sz="1200"/>
          </a:p>
          <a:p>
            <a:pPr indent="0" lvl="0" marL="0" rtl="0" algn="l">
              <a:lnSpc>
                <a:spcPct val="115000"/>
              </a:lnSpc>
              <a:spcBef>
                <a:spcPts val="600"/>
              </a:spcBef>
              <a:spcAft>
                <a:spcPts val="0"/>
              </a:spcAft>
              <a:buNone/>
            </a:pPr>
            <a:r>
              <a:t/>
            </a:r>
            <a:endParaRPr sz="1200"/>
          </a:p>
          <a:p>
            <a:pPr indent="-304800" lvl="0" marL="457200" rtl="0" algn="l">
              <a:lnSpc>
                <a:spcPct val="115000"/>
              </a:lnSpc>
              <a:spcBef>
                <a:spcPts val="600"/>
              </a:spcBef>
              <a:spcAft>
                <a:spcPts val="0"/>
              </a:spcAft>
              <a:buSzPts val="1200"/>
              <a:buAutoNum type="arabicPeriod" startAt="3"/>
            </a:pPr>
            <a:r>
              <a:rPr b="1" lang="en-US" sz="1200"/>
              <a:t>Random Forest (RF)</a:t>
            </a:r>
            <a:endParaRPr b="1" sz="1200"/>
          </a:p>
          <a:p>
            <a:pPr indent="-292100" lvl="1" marL="914400" rtl="0" algn="l">
              <a:lnSpc>
                <a:spcPct val="115000"/>
              </a:lnSpc>
              <a:spcBef>
                <a:spcPts val="0"/>
              </a:spcBef>
              <a:spcAft>
                <a:spcPts val="0"/>
              </a:spcAft>
              <a:buSzPts val="1000"/>
              <a:buChar char="○"/>
            </a:pPr>
            <a:r>
              <a:rPr lang="en-US" sz="1200"/>
              <a:t>Random Forest is an ensemble method that trains many decision trees on bootstrapped subsets of the data and uses random subsets of features at each split. Each tree votes on the class label, and the final prediction is the majority vote. RF can model complex non-linear decision boundaries, is relatively robust to noise and overfitting, and works well when there are many input features without strong assumptions on their distribution.</a:t>
            </a:r>
            <a:endParaRPr sz="1200"/>
          </a:p>
          <a:p>
            <a:pPr indent="0" lvl="0" marL="0" rtl="0" algn="l">
              <a:lnSpc>
                <a:spcPct val="115000"/>
              </a:lnSpc>
              <a:spcBef>
                <a:spcPts val="600"/>
              </a:spcBef>
              <a:spcAft>
                <a:spcPts val="0"/>
              </a:spcAft>
              <a:buNone/>
            </a:pPr>
            <a:r>
              <a:t/>
            </a:r>
            <a:endParaRPr sz="1200"/>
          </a:p>
          <a:p>
            <a:pPr indent="0" lvl="0" marL="0" rtl="0" algn="l">
              <a:lnSpc>
                <a:spcPct val="115000"/>
              </a:lnSpc>
              <a:spcBef>
                <a:spcPts val="600"/>
              </a:spcBef>
              <a:spcAft>
                <a:spcPts val="0"/>
              </a:spcAft>
              <a:buNone/>
            </a:pPr>
            <a:r>
              <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ad21fc40dd_0_6"/>
          <p:cNvSpPr txBox="1"/>
          <p:nvPr>
            <p:ph idx="4294967295" type="title"/>
          </p:nvPr>
        </p:nvSpPr>
        <p:spPr>
          <a:xfrm>
            <a:off x="1588675" y="1999950"/>
            <a:ext cx="6141600" cy="1143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600">
                <a:solidFill>
                  <a:schemeClr val="lt1"/>
                </a:solidFill>
              </a:rPr>
              <a:t>CSP/FBCSP Results</a:t>
            </a:r>
            <a:endParaRPr sz="4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g3ad21fc40dd_0_20"/>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Exploring Impact of # of CSP Pairs</a:t>
            </a:r>
            <a:endParaRPr/>
          </a:p>
        </p:txBody>
      </p:sp>
      <p:sp>
        <p:nvSpPr>
          <p:cNvPr id="182" name="Google Shape;182;g3ad21fc40dd_0_20"/>
          <p:cNvSpPr txBox="1"/>
          <p:nvPr>
            <p:ph idx="1" type="body"/>
          </p:nvPr>
        </p:nvSpPr>
        <p:spPr>
          <a:xfrm>
            <a:off x="6329975" y="1228100"/>
            <a:ext cx="2487300" cy="35052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sz="2200"/>
              <a:t>5 pairs of CSP features is </a:t>
            </a:r>
            <a:r>
              <a:rPr b="1" lang="en-US" sz="2200"/>
              <a:t>optimal.</a:t>
            </a:r>
            <a:endParaRPr sz="2200"/>
          </a:p>
          <a:p>
            <a:pPr indent="0" lvl="0" marL="0" rtl="0" algn="l">
              <a:spcBef>
                <a:spcPts val="600"/>
              </a:spcBef>
              <a:spcAft>
                <a:spcPts val="0"/>
              </a:spcAft>
              <a:buNone/>
            </a:pPr>
            <a:r>
              <a:t/>
            </a:r>
            <a:endParaRPr sz="2200"/>
          </a:p>
          <a:p>
            <a:pPr indent="0" lvl="0" marL="0" rtl="0" algn="l">
              <a:spcBef>
                <a:spcPts val="600"/>
              </a:spcBef>
              <a:spcAft>
                <a:spcPts val="0"/>
              </a:spcAft>
              <a:buNone/>
            </a:pPr>
            <a:r>
              <a:rPr lang="en-US" sz="2200"/>
              <a:t>Behavior is consistent between session-tasks.</a:t>
            </a:r>
            <a:endParaRPr sz="2200"/>
          </a:p>
        </p:txBody>
      </p:sp>
      <p:pic>
        <p:nvPicPr>
          <p:cNvPr id="183" name="Google Shape;183;g3ad21fc40dd_0_20"/>
          <p:cNvPicPr preferRelativeResize="0"/>
          <p:nvPr/>
        </p:nvPicPr>
        <p:blipFill>
          <a:blip r:embed="rId3">
            <a:alphaModFix/>
          </a:blip>
          <a:stretch>
            <a:fillRect/>
          </a:stretch>
        </p:blipFill>
        <p:spPr>
          <a:xfrm>
            <a:off x="125475" y="1469900"/>
            <a:ext cx="6074051" cy="285608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g3ad21fc40dd_0_30"/>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Comparing Different Classifiers</a:t>
            </a:r>
            <a:endParaRPr/>
          </a:p>
        </p:txBody>
      </p:sp>
      <p:sp>
        <p:nvSpPr>
          <p:cNvPr id="190" name="Google Shape;190;g3ad21fc40dd_0_30"/>
          <p:cNvSpPr txBox="1"/>
          <p:nvPr>
            <p:ph idx="1" type="body"/>
          </p:nvPr>
        </p:nvSpPr>
        <p:spPr>
          <a:xfrm>
            <a:off x="6097025" y="1200150"/>
            <a:ext cx="2589900" cy="35052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sz="1600"/>
              <a:t>SVM performs the best at 5 CSP pairs.</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US" sz="1600"/>
              <a:t>sLDA seems to overfit as PVC continues to climb unexpectedly.</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US" sz="1600"/>
              <a:t>LDA or SVM are most suitable for CSP.</a:t>
            </a:r>
            <a:endParaRPr sz="1600"/>
          </a:p>
        </p:txBody>
      </p:sp>
      <p:pic>
        <p:nvPicPr>
          <p:cNvPr id="191" name="Google Shape;191;g3ad21fc40dd_0_30"/>
          <p:cNvPicPr preferRelativeResize="0"/>
          <p:nvPr/>
        </p:nvPicPr>
        <p:blipFill>
          <a:blip r:embed="rId3">
            <a:alphaModFix/>
          </a:blip>
          <a:stretch>
            <a:fillRect/>
          </a:stretch>
        </p:blipFill>
        <p:spPr>
          <a:xfrm>
            <a:off x="114901" y="1269925"/>
            <a:ext cx="5869870" cy="290914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3adf974bfb6_1_0"/>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Applying FBCSP Features to a RF Model</a:t>
            </a:r>
            <a:endParaRPr/>
          </a:p>
        </p:txBody>
      </p:sp>
      <p:sp>
        <p:nvSpPr>
          <p:cNvPr id="198" name="Google Shape;198;g3adf974bfb6_1_0"/>
          <p:cNvSpPr txBox="1"/>
          <p:nvPr>
            <p:ph idx="1" type="body"/>
          </p:nvPr>
        </p:nvSpPr>
        <p:spPr>
          <a:xfrm>
            <a:off x="374500" y="1336388"/>
            <a:ext cx="2589900" cy="31503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sz="1600"/>
              <a:t>Separating CSP features by frequency bands per task gives us higher PVC for a single task:</a:t>
            </a:r>
            <a:endParaRPr sz="1600"/>
          </a:p>
          <a:p>
            <a:pPr indent="0" lvl="0" marL="0" rtl="0" algn="l">
              <a:spcBef>
                <a:spcPts val="600"/>
              </a:spcBef>
              <a:spcAft>
                <a:spcPts val="0"/>
              </a:spcAft>
              <a:buNone/>
            </a:pPr>
            <a:r>
              <a:t/>
            </a:r>
            <a:endParaRPr sz="1600"/>
          </a:p>
          <a:p>
            <a:pPr indent="-330200" lvl="0" marL="457200" rtl="0" algn="l">
              <a:spcBef>
                <a:spcPts val="600"/>
              </a:spcBef>
              <a:spcAft>
                <a:spcPts val="0"/>
              </a:spcAft>
              <a:buSzPts val="1600"/>
              <a:buChar char="-"/>
            </a:pPr>
            <a:r>
              <a:rPr lang="en-US" sz="1600"/>
              <a:t>LR task:  81.5%</a:t>
            </a:r>
            <a:endParaRPr sz="1600"/>
          </a:p>
          <a:p>
            <a:pPr indent="-330200" lvl="0" marL="457200" rtl="0" algn="l">
              <a:spcBef>
                <a:spcPts val="0"/>
              </a:spcBef>
              <a:spcAft>
                <a:spcPts val="0"/>
              </a:spcAft>
              <a:buSzPts val="1600"/>
              <a:buChar char="-"/>
            </a:pPr>
            <a:r>
              <a:rPr lang="en-US" sz="1600"/>
              <a:t>UD task: 62.1%</a:t>
            </a:r>
            <a:endParaRPr sz="1600"/>
          </a:p>
          <a:p>
            <a:pPr indent="0" lvl="0" marL="0" rtl="0" algn="l">
              <a:spcBef>
                <a:spcPts val="600"/>
              </a:spcBef>
              <a:spcAft>
                <a:spcPts val="0"/>
              </a:spcAft>
              <a:buNone/>
            </a:pPr>
            <a:r>
              <a:t/>
            </a:r>
            <a:endParaRPr sz="1600"/>
          </a:p>
          <a:p>
            <a:pPr indent="0" lvl="0" marL="0" rtl="0" algn="l">
              <a:spcBef>
                <a:spcPts val="600"/>
              </a:spcBef>
              <a:spcAft>
                <a:spcPts val="0"/>
              </a:spcAft>
              <a:buNone/>
            </a:pPr>
            <a:r>
              <a:rPr lang="en-US" sz="1600"/>
              <a:t>UD task suffers as it evenly classifies down as up.</a:t>
            </a:r>
            <a:endParaRPr sz="1600"/>
          </a:p>
        </p:txBody>
      </p:sp>
      <p:pic>
        <p:nvPicPr>
          <p:cNvPr id="199" name="Google Shape;199;g3adf974bfb6_1_0"/>
          <p:cNvPicPr preferRelativeResize="0"/>
          <p:nvPr/>
        </p:nvPicPr>
        <p:blipFill>
          <a:blip r:embed="rId3">
            <a:alphaModFix/>
          </a:blip>
          <a:stretch>
            <a:fillRect/>
          </a:stretch>
        </p:blipFill>
        <p:spPr>
          <a:xfrm>
            <a:off x="3119263" y="1453688"/>
            <a:ext cx="2919100" cy="2495001"/>
          </a:xfrm>
          <a:prstGeom prst="rect">
            <a:avLst/>
          </a:prstGeom>
          <a:noFill/>
          <a:ln>
            <a:noFill/>
          </a:ln>
        </p:spPr>
      </p:pic>
      <p:pic>
        <p:nvPicPr>
          <p:cNvPr id="200" name="Google Shape;200;g3adf974bfb6_1_0"/>
          <p:cNvPicPr preferRelativeResize="0"/>
          <p:nvPr/>
        </p:nvPicPr>
        <p:blipFill>
          <a:blip r:embed="rId4">
            <a:alphaModFix/>
          </a:blip>
          <a:stretch>
            <a:fillRect/>
          </a:stretch>
        </p:blipFill>
        <p:spPr>
          <a:xfrm>
            <a:off x="6038363" y="1453677"/>
            <a:ext cx="2919100" cy="24950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3ab7617b4c1_1_23"/>
          <p:cNvSpPr txBox="1"/>
          <p:nvPr>
            <p:ph idx="4294967295" type="title"/>
          </p:nvPr>
        </p:nvSpPr>
        <p:spPr>
          <a:xfrm>
            <a:off x="1588675" y="1999950"/>
            <a:ext cx="6141600" cy="1143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600">
                <a:solidFill>
                  <a:schemeClr val="lt1"/>
                </a:solidFill>
              </a:rPr>
              <a:t>Deep Learning</a:t>
            </a:r>
            <a:endParaRPr sz="46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g3abb1eeb0aa_1_13"/>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Neural Networks and BCI</a:t>
            </a:r>
            <a:endParaRPr/>
          </a:p>
        </p:txBody>
      </p:sp>
      <p:sp>
        <p:nvSpPr>
          <p:cNvPr id="213" name="Google Shape;213;g3abb1eeb0aa_1_13"/>
          <p:cNvSpPr txBox="1"/>
          <p:nvPr>
            <p:ph idx="1" type="body"/>
          </p:nvPr>
        </p:nvSpPr>
        <p:spPr>
          <a:xfrm>
            <a:off x="457200" y="1340786"/>
            <a:ext cx="8229600" cy="2517000"/>
          </a:xfrm>
          <a:prstGeom prst="rect">
            <a:avLst/>
          </a:prstGeom>
        </p:spPr>
        <p:txBody>
          <a:bodyPr anchorCtr="0" anchor="t" bIns="45700" lIns="91425" spcFirstLastPara="1" rIns="91425" wrap="square" tIns="45700">
            <a:noAutofit/>
          </a:bodyPr>
          <a:lstStyle/>
          <a:p>
            <a:pPr indent="-311150" lvl="0" marL="457200" rtl="0" algn="l">
              <a:spcBef>
                <a:spcPts val="600"/>
              </a:spcBef>
              <a:spcAft>
                <a:spcPts val="0"/>
              </a:spcAft>
              <a:buSzPts val="1300"/>
              <a:buChar char="●"/>
            </a:pPr>
            <a:r>
              <a:rPr lang="en-US" sz="1300"/>
              <a:t>Neural networks are black boxes, not very interpretable</a:t>
            </a:r>
            <a:endParaRPr sz="1300"/>
          </a:p>
          <a:p>
            <a:pPr indent="-311150" lvl="0" marL="457200" rtl="0" algn="l">
              <a:spcBef>
                <a:spcPts val="600"/>
              </a:spcBef>
              <a:spcAft>
                <a:spcPts val="0"/>
              </a:spcAft>
              <a:buSzPts val="1300"/>
              <a:buChar char="●"/>
            </a:pPr>
            <a:r>
              <a:rPr lang="en-US" sz="1300"/>
              <a:t>Can make their own features from the data. They can also </a:t>
            </a:r>
            <a:r>
              <a:rPr lang="en-US" sz="1300"/>
              <a:t>classify</a:t>
            </a:r>
            <a:r>
              <a:rPr lang="en-US" sz="1300"/>
              <a:t> based on existing </a:t>
            </a:r>
            <a:r>
              <a:rPr lang="en-US" sz="1300"/>
              <a:t>features</a:t>
            </a:r>
            <a:endParaRPr sz="1300"/>
          </a:p>
          <a:p>
            <a:pPr indent="-311150" lvl="0" marL="457200" rtl="0" algn="l">
              <a:spcBef>
                <a:spcPts val="600"/>
              </a:spcBef>
              <a:spcAft>
                <a:spcPts val="0"/>
              </a:spcAft>
              <a:buSzPts val="1300"/>
              <a:buChar char="●"/>
            </a:pPr>
            <a:r>
              <a:rPr lang="en-US" sz="1300"/>
              <a:t>Computational cost of neural network architectures is high, </a:t>
            </a:r>
            <a:r>
              <a:rPr lang="en-US" sz="1300"/>
              <a:t>especially during training</a:t>
            </a:r>
            <a:endParaRPr sz="1300"/>
          </a:p>
          <a:p>
            <a:pPr indent="-311150" lvl="0" marL="457200" rtl="0" algn="l">
              <a:spcBef>
                <a:spcPts val="600"/>
              </a:spcBef>
              <a:spcAft>
                <a:spcPts val="0"/>
              </a:spcAft>
              <a:buSzPts val="1300"/>
              <a:buChar char="●"/>
            </a:pPr>
            <a:r>
              <a:rPr lang="en-US" sz="1300"/>
              <a:t>Subject specificity in deep learning often dominates performance </a:t>
            </a:r>
            <a:endParaRPr sz="1300"/>
          </a:p>
          <a:p>
            <a:pPr indent="-311150" lvl="0" marL="457200" rtl="0" algn="l">
              <a:spcBef>
                <a:spcPts val="600"/>
              </a:spcBef>
              <a:spcAft>
                <a:spcPts val="0"/>
              </a:spcAft>
              <a:buSzPts val="1300"/>
              <a:buChar char="●"/>
            </a:pPr>
            <a:r>
              <a:rPr lang="en-US" sz="1300"/>
              <a:t>When we rejected all trials that were smaller than 1500 samples, this resulted in only keeping 329 valid trials total. This is NOT a lot of data to work with in a deep learning setting</a:t>
            </a:r>
            <a:endParaRPr sz="1300"/>
          </a:p>
          <a:p>
            <a:pPr indent="-347980" lvl="1" marL="914400" rtl="0" algn="l">
              <a:spcBef>
                <a:spcPts val="600"/>
              </a:spcBef>
              <a:spcAft>
                <a:spcPts val="0"/>
              </a:spcAft>
              <a:buSzPts val="1880"/>
              <a:buChar char="○"/>
            </a:pPr>
            <a:r>
              <a:rPr lang="en-US" sz="1300"/>
              <a:t>This lead to high regularization required if learning from EEG data directly</a:t>
            </a:r>
            <a:endParaRPr sz="1300"/>
          </a:p>
          <a:p>
            <a:pPr indent="-311150" lvl="0" marL="457200" rtl="0" algn="l">
              <a:spcBef>
                <a:spcPts val="600"/>
              </a:spcBef>
              <a:spcAft>
                <a:spcPts val="0"/>
              </a:spcAft>
              <a:buSzPts val="1300"/>
              <a:buChar char="●"/>
            </a:pPr>
            <a:r>
              <a:rPr lang="en-US" sz="1300"/>
              <a:t>Deep learning achieves state of the art performance </a:t>
            </a:r>
            <a:endParaRPr sz="13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77eb493248_0_6"/>
          <p:cNvSpPr txBox="1"/>
          <p:nvPr>
            <p:ph type="title"/>
          </p:nvPr>
        </p:nvSpPr>
        <p:spPr>
          <a:xfrm>
            <a:off x="1905000" y="361950"/>
            <a:ext cx="61416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Neural Network</a:t>
            </a:r>
            <a:endParaRPr/>
          </a:p>
        </p:txBody>
      </p:sp>
      <p:sp>
        <p:nvSpPr>
          <p:cNvPr id="220" name="Google Shape;220;g377eb493248_0_6"/>
          <p:cNvSpPr txBox="1"/>
          <p:nvPr>
            <p:ph idx="1" type="body"/>
          </p:nvPr>
        </p:nvSpPr>
        <p:spPr>
          <a:xfrm>
            <a:off x="457200" y="1231100"/>
            <a:ext cx="4931700" cy="679200"/>
          </a:xfrm>
          <a:prstGeom prst="rect">
            <a:avLst/>
          </a:prstGeom>
          <a:noFill/>
          <a:ln>
            <a:noFill/>
          </a:ln>
        </p:spPr>
        <p:txBody>
          <a:bodyPr anchorCtr="0" anchor="t" bIns="45700" lIns="91425" spcFirstLastPara="1" rIns="91425" wrap="square" tIns="45700">
            <a:noAutofit/>
          </a:bodyPr>
          <a:lstStyle/>
          <a:p>
            <a:pPr indent="-317500" lvl="0" marL="457200" rtl="0" algn="l">
              <a:spcBef>
                <a:spcPts val="600"/>
              </a:spcBef>
              <a:spcAft>
                <a:spcPts val="0"/>
              </a:spcAft>
              <a:buSzPts val="1400"/>
              <a:buChar char="●"/>
            </a:pPr>
            <a:r>
              <a:rPr lang="en-US"/>
              <a:t>There a huge variety in flavor of neural networks</a:t>
            </a:r>
            <a:endParaRPr/>
          </a:p>
        </p:txBody>
      </p:sp>
      <p:pic>
        <p:nvPicPr>
          <p:cNvPr id="221" name="Google Shape;221;g377eb493248_0_6"/>
          <p:cNvPicPr preferRelativeResize="0"/>
          <p:nvPr/>
        </p:nvPicPr>
        <p:blipFill>
          <a:blip r:embed="rId3">
            <a:alphaModFix/>
          </a:blip>
          <a:stretch>
            <a:fillRect/>
          </a:stretch>
        </p:blipFill>
        <p:spPr>
          <a:xfrm>
            <a:off x="2244850" y="1826925"/>
            <a:ext cx="1885952" cy="609599"/>
          </a:xfrm>
          <a:prstGeom prst="rect">
            <a:avLst/>
          </a:prstGeom>
          <a:noFill/>
          <a:ln>
            <a:noFill/>
          </a:ln>
        </p:spPr>
      </p:pic>
      <p:sp>
        <p:nvSpPr>
          <p:cNvPr id="222" name="Google Shape;222;g377eb493248_0_6"/>
          <p:cNvSpPr/>
          <p:nvPr/>
        </p:nvSpPr>
        <p:spPr>
          <a:xfrm>
            <a:off x="880325" y="1872076"/>
            <a:ext cx="879000" cy="519300"/>
          </a:xfrm>
          <a:prstGeom prst="rect">
            <a:avLst/>
          </a:prstGeom>
          <a:solidFill>
            <a:srgbClr val="CFE2F3"/>
          </a:solidFill>
          <a:ln cap="flat" cmpd="sng" w="7000">
            <a:solidFill>
              <a:schemeClr val="dk2"/>
            </a:solidFill>
            <a:prstDash val="solid"/>
            <a:round/>
            <a:headEnd len="sm" w="sm" type="none"/>
            <a:tailEnd len="sm" w="sm" type="none"/>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CSP</a:t>
            </a:r>
            <a:endParaRPr sz="1029">
              <a:latin typeface="Open Sans"/>
              <a:ea typeface="Open Sans"/>
              <a:cs typeface="Open Sans"/>
              <a:sym typeface="Open Sans"/>
            </a:endParaRPr>
          </a:p>
        </p:txBody>
      </p:sp>
      <p:sp>
        <p:nvSpPr>
          <p:cNvPr id="223" name="Google Shape;223;g377eb493248_0_6"/>
          <p:cNvSpPr/>
          <p:nvPr/>
        </p:nvSpPr>
        <p:spPr>
          <a:xfrm>
            <a:off x="321175" y="1968518"/>
            <a:ext cx="388200" cy="326400"/>
          </a:xfrm>
          <a:prstGeom prst="rect">
            <a:avLst/>
          </a:prstGeom>
          <a:noFill/>
          <a:ln>
            <a:noFill/>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1)</a:t>
            </a:r>
            <a:endParaRPr sz="1029">
              <a:latin typeface="Open Sans"/>
              <a:ea typeface="Open Sans"/>
              <a:cs typeface="Open Sans"/>
              <a:sym typeface="Open Sans"/>
            </a:endParaRPr>
          </a:p>
        </p:txBody>
      </p:sp>
      <p:sp>
        <p:nvSpPr>
          <p:cNvPr id="224" name="Google Shape;224;g377eb493248_0_6"/>
          <p:cNvSpPr/>
          <p:nvPr/>
        </p:nvSpPr>
        <p:spPr>
          <a:xfrm>
            <a:off x="321175" y="3489381"/>
            <a:ext cx="388200" cy="519300"/>
          </a:xfrm>
          <a:prstGeom prst="rect">
            <a:avLst/>
          </a:prstGeom>
          <a:noFill/>
          <a:ln>
            <a:noFill/>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2</a:t>
            </a:r>
            <a:r>
              <a:rPr lang="en-US" sz="1029">
                <a:latin typeface="Open Sans"/>
                <a:ea typeface="Open Sans"/>
                <a:cs typeface="Open Sans"/>
                <a:sym typeface="Open Sans"/>
              </a:rPr>
              <a:t>)</a:t>
            </a:r>
            <a:endParaRPr sz="1029">
              <a:latin typeface="Open Sans"/>
              <a:ea typeface="Open Sans"/>
              <a:cs typeface="Open Sans"/>
              <a:sym typeface="Open Sans"/>
            </a:endParaRPr>
          </a:p>
        </p:txBody>
      </p:sp>
      <p:sp>
        <p:nvSpPr>
          <p:cNvPr id="225" name="Google Shape;225;g377eb493248_0_6"/>
          <p:cNvSpPr/>
          <p:nvPr/>
        </p:nvSpPr>
        <p:spPr>
          <a:xfrm>
            <a:off x="880332" y="3295278"/>
            <a:ext cx="879000" cy="907500"/>
          </a:xfrm>
          <a:prstGeom prst="rect">
            <a:avLst/>
          </a:prstGeom>
          <a:solidFill>
            <a:srgbClr val="FCE5CD"/>
          </a:solidFill>
          <a:ln cap="flat" cmpd="sng" w="7000">
            <a:solidFill>
              <a:schemeClr val="dk2"/>
            </a:solidFill>
            <a:prstDash val="solid"/>
            <a:round/>
            <a:headEnd len="sm" w="sm" type="none"/>
            <a:tailEnd len="sm" w="sm" type="none"/>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raw EEG data</a:t>
            </a:r>
            <a:endParaRPr sz="1029">
              <a:latin typeface="Open Sans"/>
              <a:ea typeface="Open Sans"/>
              <a:cs typeface="Open Sans"/>
              <a:sym typeface="Open Sans"/>
            </a:endParaRPr>
          </a:p>
        </p:txBody>
      </p:sp>
      <p:pic>
        <p:nvPicPr>
          <p:cNvPr id="226" name="Google Shape;226;g377eb493248_0_6"/>
          <p:cNvPicPr preferRelativeResize="0"/>
          <p:nvPr/>
        </p:nvPicPr>
        <p:blipFill>
          <a:blip r:embed="rId3">
            <a:alphaModFix/>
          </a:blip>
          <a:stretch>
            <a:fillRect/>
          </a:stretch>
        </p:blipFill>
        <p:spPr>
          <a:xfrm>
            <a:off x="7061175" y="3142799"/>
            <a:ext cx="1885947" cy="609599"/>
          </a:xfrm>
          <a:prstGeom prst="rect">
            <a:avLst/>
          </a:prstGeom>
          <a:noFill/>
          <a:ln>
            <a:noFill/>
          </a:ln>
        </p:spPr>
      </p:pic>
      <p:sp>
        <p:nvSpPr>
          <p:cNvPr id="227" name="Google Shape;227;g377eb493248_0_6"/>
          <p:cNvSpPr/>
          <p:nvPr/>
        </p:nvSpPr>
        <p:spPr>
          <a:xfrm>
            <a:off x="5742932" y="2458603"/>
            <a:ext cx="879000" cy="907500"/>
          </a:xfrm>
          <a:prstGeom prst="rect">
            <a:avLst/>
          </a:prstGeom>
          <a:solidFill>
            <a:srgbClr val="C9DAF8"/>
          </a:solidFill>
          <a:ln cap="flat" cmpd="sng" w="7000">
            <a:solidFill>
              <a:schemeClr val="dk2"/>
            </a:solidFill>
            <a:prstDash val="solid"/>
            <a:round/>
            <a:headEnd len="sm" w="sm" type="none"/>
            <a:tailEnd len="sm" w="sm" type="none"/>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CSP</a:t>
            </a:r>
            <a:endParaRPr sz="1029">
              <a:latin typeface="Open Sans"/>
              <a:ea typeface="Open Sans"/>
              <a:cs typeface="Open Sans"/>
              <a:sym typeface="Open Sans"/>
            </a:endParaRPr>
          </a:p>
        </p:txBody>
      </p:sp>
      <p:sp>
        <p:nvSpPr>
          <p:cNvPr id="228" name="Google Shape;228;g377eb493248_0_6"/>
          <p:cNvSpPr/>
          <p:nvPr/>
        </p:nvSpPr>
        <p:spPr>
          <a:xfrm>
            <a:off x="5323675" y="3093832"/>
            <a:ext cx="388200" cy="679200"/>
          </a:xfrm>
          <a:prstGeom prst="rect">
            <a:avLst/>
          </a:prstGeom>
          <a:noFill/>
          <a:ln>
            <a:noFill/>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4</a:t>
            </a:r>
            <a:r>
              <a:rPr lang="en-US" sz="1029">
                <a:latin typeface="Open Sans"/>
                <a:ea typeface="Open Sans"/>
                <a:cs typeface="Open Sans"/>
                <a:sym typeface="Open Sans"/>
              </a:rPr>
              <a:t>)</a:t>
            </a:r>
            <a:endParaRPr sz="1029">
              <a:latin typeface="Open Sans"/>
              <a:ea typeface="Open Sans"/>
              <a:cs typeface="Open Sans"/>
              <a:sym typeface="Open Sans"/>
            </a:endParaRPr>
          </a:p>
        </p:txBody>
      </p:sp>
      <p:sp>
        <p:nvSpPr>
          <p:cNvPr id="229" name="Google Shape;229;g377eb493248_0_6"/>
          <p:cNvSpPr/>
          <p:nvPr/>
        </p:nvSpPr>
        <p:spPr>
          <a:xfrm>
            <a:off x="5742932" y="3500741"/>
            <a:ext cx="879000" cy="907500"/>
          </a:xfrm>
          <a:prstGeom prst="rect">
            <a:avLst/>
          </a:prstGeom>
          <a:solidFill>
            <a:srgbClr val="FCE5CD"/>
          </a:solidFill>
          <a:ln cap="flat" cmpd="sng" w="7000">
            <a:solidFill>
              <a:schemeClr val="dk2"/>
            </a:solidFill>
            <a:prstDash val="solid"/>
            <a:round/>
            <a:headEnd len="sm" w="sm" type="none"/>
            <a:tailEnd len="sm" w="sm" type="none"/>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raw EEG data</a:t>
            </a:r>
            <a:endParaRPr sz="1029">
              <a:latin typeface="Open Sans"/>
              <a:ea typeface="Open Sans"/>
              <a:cs typeface="Open Sans"/>
              <a:sym typeface="Open Sans"/>
            </a:endParaRPr>
          </a:p>
        </p:txBody>
      </p:sp>
      <p:pic>
        <p:nvPicPr>
          <p:cNvPr id="230" name="Google Shape;230;g377eb493248_0_6"/>
          <p:cNvPicPr preferRelativeResize="0"/>
          <p:nvPr/>
        </p:nvPicPr>
        <p:blipFill>
          <a:blip r:embed="rId4">
            <a:alphaModFix/>
          </a:blip>
          <a:stretch>
            <a:fillRect/>
          </a:stretch>
        </p:blipFill>
        <p:spPr>
          <a:xfrm>
            <a:off x="6891122" y="1410900"/>
            <a:ext cx="1963655" cy="679200"/>
          </a:xfrm>
          <a:prstGeom prst="rect">
            <a:avLst/>
          </a:prstGeom>
          <a:noFill/>
          <a:ln cap="flat" cmpd="sng" w="19050">
            <a:solidFill>
              <a:schemeClr val="dk2"/>
            </a:solidFill>
            <a:prstDash val="solid"/>
            <a:round/>
            <a:headEnd len="sm" w="sm" type="none"/>
            <a:tailEnd len="sm" w="sm" type="none"/>
          </a:ln>
        </p:spPr>
      </p:pic>
      <p:sp>
        <p:nvSpPr>
          <p:cNvPr id="231" name="Google Shape;231;g377eb493248_0_6"/>
          <p:cNvSpPr/>
          <p:nvPr/>
        </p:nvSpPr>
        <p:spPr>
          <a:xfrm>
            <a:off x="4838175" y="1587288"/>
            <a:ext cx="733200" cy="326400"/>
          </a:xfrm>
          <a:prstGeom prst="rect">
            <a:avLst/>
          </a:prstGeom>
          <a:noFill/>
          <a:ln>
            <a:noFill/>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3</a:t>
            </a:r>
            <a:r>
              <a:rPr lang="en-US" sz="1029">
                <a:latin typeface="Open Sans"/>
                <a:ea typeface="Open Sans"/>
                <a:cs typeface="Open Sans"/>
                <a:sym typeface="Open Sans"/>
              </a:rPr>
              <a:t>) CNN</a:t>
            </a:r>
            <a:endParaRPr sz="1029">
              <a:latin typeface="Open Sans"/>
              <a:ea typeface="Open Sans"/>
              <a:cs typeface="Open Sans"/>
              <a:sym typeface="Open Sans"/>
            </a:endParaRPr>
          </a:p>
        </p:txBody>
      </p:sp>
      <p:sp>
        <p:nvSpPr>
          <p:cNvPr id="232" name="Google Shape;232;g377eb493248_0_6"/>
          <p:cNvSpPr/>
          <p:nvPr/>
        </p:nvSpPr>
        <p:spPr>
          <a:xfrm>
            <a:off x="5571375" y="1490850"/>
            <a:ext cx="879000" cy="519300"/>
          </a:xfrm>
          <a:prstGeom prst="rect">
            <a:avLst/>
          </a:prstGeom>
          <a:solidFill>
            <a:srgbClr val="C9DAF8"/>
          </a:solidFill>
          <a:ln cap="flat" cmpd="sng" w="7000">
            <a:solidFill>
              <a:schemeClr val="dk2"/>
            </a:solidFill>
            <a:prstDash val="solid"/>
            <a:round/>
            <a:headEnd len="sm" w="sm" type="none"/>
            <a:tailEnd len="sm" w="sm" type="none"/>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CSP</a:t>
            </a:r>
            <a:endParaRPr sz="1029">
              <a:latin typeface="Open Sans"/>
              <a:ea typeface="Open Sans"/>
              <a:cs typeface="Open Sans"/>
              <a:sym typeface="Open Sans"/>
            </a:endParaRPr>
          </a:p>
        </p:txBody>
      </p:sp>
      <p:pic>
        <p:nvPicPr>
          <p:cNvPr id="233" name="Google Shape;233;g377eb493248_0_6"/>
          <p:cNvPicPr preferRelativeResize="0"/>
          <p:nvPr/>
        </p:nvPicPr>
        <p:blipFill rotWithShape="1">
          <a:blip r:embed="rId5">
            <a:alphaModFix/>
          </a:blip>
          <a:srcRect b="0" l="1893" r="0" t="1565"/>
          <a:stretch/>
        </p:blipFill>
        <p:spPr>
          <a:xfrm>
            <a:off x="2209621" y="2910237"/>
            <a:ext cx="3012353" cy="1677575"/>
          </a:xfrm>
          <a:prstGeom prst="rect">
            <a:avLst/>
          </a:prstGeom>
          <a:noFill/>
          <a:ln>
            <a:noFill/>
          </a:ln>
        </p:spPr>
      </p:pic>
      <p:cxnSp>
        <p:nvCxnSpPr>
          <p:cNvPr id="234" name="Google Shape;234;g377eb493248_0_6"/>
          <p:cNvCxnSpPr>
            <a:stCxn id="222" idx="3"/>
            <a:endCxn id="221" idx="1"/>
          </p:cNvCxnSpPr>
          <p:nvPr/>
        </p:nvCxnSpPr>
        <p:spPr>
          <a:xfrm>
            <a:off x="1759325" y="2131726"/>
            <a:ext cx="485400" cy="0"/>
          </a:xfrm>
          <a:prstGeom prst="straightConnector1">
            <a:avLst/>
          </a:prstGeom>
          <a:noFill/>
          <a:ln cap="flat" cmpd="sng" w="38100">
            <a:solidFill>
              <a:schemeClr val="dk2"/>
            </a:solidFill>
            <a:prstDash val="solid"/>
            <a:round/>
            <a:headEnd len="med" w="med" type="none"/>
            <a:tailEnd len="med" w="med" type="triangle"/>
          </a:ln>
        </p:spPr>
      </p:cxnSp>
      <p:cxnSp>
        <p:nvCxnSpPr>
          <p:cNvPr id="235" name="Google Shape;235;g377eb493248_0_6"/>
          <p:cNvCxnSpPr>
            <a:stCxn id="225" idx="3"/>
            <a:endCxn id="233" idx="1"/>
          </p:cNvCxnSpPr>
          <p:nvPr/>
        </p:nvCxnSpPr>
        <p:spPr>
          <a:xfrm>
            <a:off x="1759332" y="3749028"/>
            <a:ext cx="450300" cy="0"/>
          </a:xfrm>
          <a:prstGeom prst="straightConnector1">
            <a:avLst/>
          </a:prstGeom>
          <a:noFill/>
          <a:ln cap="flat" cmpd="sng" w="38100">
            <a:solidFill>
              <a:schemeClr val="dk2"/>
            </a:solidFill>
            <a:prstDash val="solid"/>
            <a:round/>
            <a:headEnd len="med" w="med" type="none"/>
            <a:tailEnd len="med" w="med" type="triangle"/>
          </a:ln>
        </p:spPr>
      </p:cxnSp>
      <p:sp>
        <p:nvSpPr>
          <p:cNvPr id="236" name="Google Shape;236;g377eb493248_0_6"/>
          <p:cNvSpPr/>
          <p:nvPr/>
        </p:nvSpPr>
        <p:spPr>
          <a:xfrm>
            <a:off x="5666300" y="2416500"/>
            <a:ext cx="1021200" cy="20718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cxnSp>
        <p:nvCxnSpPr>
          <p:cNvPr id="237" name="Google Shape;237;g377eb493248_0_6"/>
          <p:cNvCxnSpPr>
            <a:stCxn id="236" idx="3"/>
            <a:endCxn id="226" idx="1"/>
          </p:cNvCxnSpPr>
          <p:nvPr/>
        </p:nvCxnSpPr>
        <p:spPr>
          <a:xfrm flipH="1" rot="10800000">
            <a:off x="6687500" y="3447600"/>
            <a:ext cx="373800" cy="4800"/>
          </a:xfrm>
          <a:prstGeom prst="straightConnector1">
            <a:avLst/>
          </a:prstGeom>
          <a:noFill/>
          <a:ln cap="flat" cmpd="sng" w="38100">
            <a:solidFill>
              <a:schemeClr val="dk2"/>
            </a:solidFill>
            <a:prstDash val="solid"/>
            <a:round/>
            <a:headEnd len="med" w="med" type="none"/>
            <a:tailEnd len="med" w="med" type="triangle"/>
          </a:ln>
        </p:spPr>
      </p:cxnSp>
      <p:sp>
        <p:nvSpPr>
          <p:cNvPr id="238" name="Google Shape;238;g377eb493248_0_6"/>
          <p:cNvSpPr/>
          <p:nvPr/>
        </p:nvSpPr>
        <p:spPr>
          <a:xfrm>
            <a:off x="7506350" y="2090088"/>
            <a:ext cx="733200" cy="326400"/>
          </a:xfrm>
          <a:prstGeom prst="rect">
            <a:avLst/>
          </a:prstGeom>
          <a:noFill/>
          <a:ln>
            <a:noFill/>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CNN</a:t>
            </a:r>
            <a:endParaRPr sz="1029">
              <a:latin typeface="Open Sans"/>
              <a:ea typeface="Open Sans"/>
              <a:cs typeface="Open Sans"/>
              <a:sym typeface="Open Sans"/>
            </a:endParaRPr>
          </a:p>
        </p:txBody>
      </p:sp>
      <p:cxnSp>
        <p:nvCxnSpPr>
          <p:cNvPr id="239" name="Google Shape;239;g377eb493248_0_6"/>
          <p:cNvCxnSpPr>
            <a:stCxn id="232" idx="3"/>
            <a:endCxn id="230" idx="1"/>
          </p:cNvCxnSpPr>
          <p:nvPr/>
        </p:nvCxnSpPr>
        <p:spPr>
          <a:xfrm>
            <a:off x="6450375" y="1750500"/>
            <a:ext cx="440700" cy="0"/>
          </a:xfrm>
          <a:prstGeom prst="straightConnector1">
            <a:avLst/>
          </a:prstGeom>
          <a:noFill/>
          <a:ln cap="flat" cmpd="sng" w="38100">
            <a:solidFill>
              <a:schemeClr val="dk2"/>
            </a:solidFill>
            <a:prstDash val="solid"/>
            <a:round/>
            <a:headEnd len="med" w="med" type="none"/>
            <a:tailEnd len="med" w="med" type="triangle"/>
          </a:ln>
        </p:spPr>
      </p:cxnSp>
      <p:sp>
        <p:nvSpPr>
          <p:cNvPr id="240" name="Google Shape;240;g377eb493248_0_6"/>
          <p:cNvSpPr/>
          <p:nvPr/>
        </p:nvSpPr>
        <p:spPr>
          <a:xfrm>
            <a:off x="2508900" y="4500850"/>
            <a:ext cx="2413800" cy="326400"/>
          </a:xfrm>
          <a:prstGeom prst="rect">
            <a:avLst/>
          </a:prstGeom>
          <a:noFill/>
          <a:ln>
            <a:noFill/>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EEGNet (Lawhern et al., 2018)</a:t>
            </a:r>
            <a:endParaRPr sz="1029">
              <a:latin typeface="Open Sans"/>
              <a:ea typeface="Open Sans"/>
              <a:cs typeface="Open Sans"/>
              <a:sym typeface="Open Sans"/>
            </a:endParaRPr>
          </a:p>
        </p:txBody>
      </p:sp>
      <p:sp>
        <p:nvSpPr>
          <p:cNvPr id="241" name="Google Shape;241;g377eb493248_0_6"/>
          <p:cNvSpPr/>
          <p:nvPr/>
        </p:nvSpPr>
        <p:spPr>
          <a:xfrm>
            <a:off x="2821213" y="2408550"/>
            <a:ext cx="733200" cy="326400"/>
          </a:xfrm>
          <a:prstGeom prst="rect">
            <a:avLst/>
          </a:prstGeom>
          <a:noFill/>
          <a:ln>
            <a:noFill/>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MLP</a:t>
            </a:r>
            <a:endParaRPr sz="1029">
              <a:latin typeface="Open Sans"/>
              <a:ea typeface="Open Sans"/>
              <a:cs typeface="Open Sans"/>
              <a:sym typeface="Open Sans"/>
            </a:endParaRPr>
          </a:p>
        </p:txBody>
      </p:sp>
      <p:sp>
        <p:nvSpPr>
          <p:cNvPr id="242" name="Google Shape;242;g377eb493248_0_6"/>
          <p:cNvSpPr/>
          <p:nvPr/>
        </p:nvSpPr>
        <p:spPr>
          <a:xfrm>
            <a:off x="7349400" y="3791300"/>
            <a:ext cx="1309500" cy="326400"/>
          </a:xfrm>
          <a:prstGeom prst="rect">
            <a:avLst/>
          </a:prstGeom>
          <a:noFill/>
          <a:ln>
            <a:noFill/>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Feature-fusion network</a:t>
            </a:r>
            <a:endParaRPr sz="1029">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g3ab9e44d7c4_2_20"/>
          <p:cNvSpPr txBox="1"/>
          <p:nvPr>
            <p:ph idx="4294967295" type="title"/>
          </p:nvPr>
        </p:nvSpPr>
        <p:spPr>
          <a:xfrm>
            <a:off x="1588675" y="1999950"/>
            <a:ext cx="6141600" cy="1143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600">
                <a:solidFill>
                  <a:schemeClr val="lt1"/>
                </a:solidFill>
              </a:rPr>
              <a:t>Introduction</a:t>
            </a:r>
            <a:endParaRPr sz="46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g3ab7617b4c1_1_16"/>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EEGNet</a:t>
            </a:r>
            <a:endParaRPr/>
          </a:p>
        </p:txBody>
      </p:sp>
      <p:sp>
        <p:nvSpPr>
          <p:cNvPr id="249" name="Google Shape;249;g3ab7617b4c1_1_16"/>
          <p:cNvSpPr txBox="1"/>
          <p:nvPr>
            <p:ph idx="1" type="body"/>
          </p:nvPr>
        </p:nvSpPr>
        <p:spPr>
          <a:xfrm>
            <a:off x="457200" y="1200150"/>
            <a:ext cx="2464800" cy="35052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EEGNet is built analogously to EEG processing</a:t>
            </a:r>
            <a:endParaRPr/>
          </a:p>
          <a:p>
            <a:pPr indent="-317500" lvl="0" marL="457200" rtl="0" algn="l">
              <a:spcBef>
                <a:spcPts val="600"/>
              </a:spcBef>
              <a:spcAft>
                <a:spcPts val="0"/>
              </a:spcAft>
              <a:buSzPts val="1400"/>
              <a:buChar char="●"/>
            </a:pPr>
            <a:r>
              <a:rPr lang="en-US"/>
              <a:t>input: raw EEG data</a:t>
            </a:r>
            <a:endParaRPr/>
          </a:p>
          <a:p>
            <a:pPr indent="-317500" lvl="0" marL="457200" rtl="0" algn="l">
              <a:spcBef>
                <a:spcPts val="0"/>
              </a:spcBef>
              <a:spcAft>
                <a:spcPts val="0"/>
              </a:spcAft>
              <a:buSzPts val="1400"/>
              <a:buChar char="●"/>
            </a:pPr>
            <a:r>
              <a:rPr lang="en-US"/>
              <a:t>requirements: preprocessed signal</a:t>
            </a:r>
            <a:endParaRPr/>
          </a:p>
          <a:p>
            <a:pPr indent="0" lvl="0" marL="0" rtl="0" algn="l">
              <a:spcBef>
                <a:spcPts val="600"/>
              </a:spcBef>
              <a:spcAft>
                <a:spcPts val="0"/>
              </a:spcAft>
              <a:buNone/>
            </a:pPr>
            <a:r>
              <a:t/>
            </a:r>
            <a:endParaRPr/>
          </a:p>
          <a:p>
            <a:pPr indent="-311150" lvl="0" marL="457200" rtl="0" algn="l">
              <a:spcBef>
                <a:spcPts val="600"/>
              </a:spcBef>
              <a:spcAft>
                <a:spcPts val="0"/>
              </a:spcAft>
              <a:buSzPts val="1300"/>
              <a:buAutoNum type="arabicPeriod"/>
            </a:pPr>
            <a:r>
              <a:rPr lang="en-US" sz="1300"/>
              <a:t>Temporal Convolution→ Band Pass Filter</a:t>
            </a:r>
            <a:endParaRPr sz="1300"/>
          </a:p>
          <a:p>
            <a:pPr indent="-311150" lvl="0" marL="457200" rtl="0" algn="l">
              <a:spcBef>
                <a:spcPts val="0"/>
              </a:spcBef>
              <a:spcAft>
                <a:spcPts val="0"/>
              </a:spcAft>
              <a:buSzPts val="1300"/>
              <a:buAutoNum type="arabicPeriod"/>
            </a:pPr>
            <a:r>
              <a:rPr lang="en-US" sz="1300"/>
              <a:t>Depthwise Convolution → Spatial Filtering (CSP-like)</a:t>
            </a:r>
            <a:endParaRPr sz="1300"/>
          </a:p>
          <a:p>
            <a:pPr indent="-311150" lvl="0" marL="457200" rtl="0" algn="l">
              <a:spcBef>
                <a:spcPts val="0"/>
              </a:spcBef>
              <a:spcAft>
                <a:spcPts val="0"/>
              </a:spcAft>
              <a:buSzPts val="1300"/>
              <a:buAutoNum type="arabicPeriod"/>
            </a:pPr>
            <a:r>
              <a:rPr lang="en-US" sz="1300"/>
              <a:t>Classification → Simple Classifier model (e.g. LDA)</a:t>
            </a:r>
            <a:endParaRPr sz="1300"/>
          </a:p>
        </p:txBody>
      </p:sp>
      <p:pic>
        <p:nvPicPr>
          <p:cNvPr id="250" name="Google Shape;250;g3ab7617b4c1_1_16"/>
          <p:cNvPicPr preferRelativeResize="0"/>
          <p:nvPr/>
        </p:nvPicPr>
        <p:blipFill rotWithShape="1">
          <a:blip r:embed="rId3">
            <a:alphaModFix/>
          </a:blip>
          <a:srcRect b="0" l="1893" r="0" t="1565"/>
          <a:stretch/>
        </p:blipFill>
        <p:spPr>
          <a:xfrm>
            <a:off x="2983725" y="1109525"/>
            <a:ext cx="6024250" cy="3354899"/>
          </a:xfrm>
          <a:prstGeom prst="rect">
            <a:avLst/>
          </a:prstGeom>
          <a:noFill/>
          <a:ln>
            <a:noFill/>
          </a:ln>
        </p:spPr>
      </p:pic>
      <p:sp>
        <p:nvSpPr>
          <p:cNvPr id="251" name="Google Shape;251;g3ab7617b4c1_1_16"/>
          <p:cNvSpPr/>
          <p:nvPr/>
        </p:nvSpPr>
        <p:spPr>
          <a:xfrm>
            <a:off x="4788950" y="4378950"/>
            <a:ext cx="2413800" cy="326400"/>
          </a:xfrm>
          <a:prstGeom prst="rect">
            <a:avLst/>
          </a:prstGeom>
          <a:noFill/>
          <a:ln>
            <a:noFill/>
          </a:ln>
        </p:spPr>
        <p:txBody>
          <a:bodyPr anchorCtr="0" anchor="ctr" bIns="67200" lIns="67200" spcFirstLastPara="1" rIns="67200" wrap="square" tIns="67200">
            <a:noAutofit/>
          </a:bodyPr>
          <a:lstStyle/>
          <a:p>
            <a:pPr indent="0" lvl="0" marL="0" rtl="0" algn="ctr">
              <a:spcBef>
                <a:spcPts val="0"/>
              </a:spcBef>
              <a:spcAft>
                <a:spcPts val="0"/>
              </a:spcAft>
              <a:buNone/>
            </a:pPr>
            <a:r>
              <a:rPr lang="en-US" sz="1029">
                <a:latin typeface="Open Sans"/>
                <a:ea typeface="Open Sans"/>
                <a:cs typeface="Open Sans"/>
                <a:sym typeface="Open Sans"/>
              </a:rPr>
              <a:t>(Lawhern et al., 2018)</a:t>
            </a:r>
            <a:endParaRPr sz="1029">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3ad21fc40dd_0_11"/>
          <p:cNvSpPr txBox="1"/>
          <p:nvPr>
            <p:ph idx="4294967295" type="title"/>
          </p:nvPr>
        </p:nvSpPr>
        <p:spPr>
          <a:xfrm>
            <a:off x="1588675" y="1999950"/>
            <a:ext cx="6141600" cy="1143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600">
                <a:solidFill>
                  <a:schemeClr val="lt1"/>
                </a:solidFill>
              </a:rPr>
              <a:t>Deep Learning Results</a:t>
            </a:r>
            <a:endParaRPr sz="46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3aac80368c5_2_18"/>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Subject 1 (LR Task)</a:t>
            </a:r>
            <a:endParaRPr/>
          </a:p>
        </p:txBody>
      </p:sp>
      <p:sp>
        <p:nvSpPr>
          <p:cNvPr id="264" name="Google Shape;264;g3aac80368c5_2_18"/>
          <p:cNvSpPr txBox="1"/>
          <p:nvPr>
            <p:ph idx="1" type="body"/>
          </p:nvPr>
        </p:nvSpPr>
        <p:spPr>
          <a:xfrm>
            <a:off x="6898825" y="1200150"/>
            <a:ext cx="2112600" cy="35052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Histograms show the log-variance of six CSP components for Class 1 (Right) and Class 2 (Left). </a:t>
            </a:r>
            <a:endParaRPr/>
          </a:p>
          <a:p>
            <a:pPr indent="0" lvl="0" marL="0" rtl="0" algn="l">
              <a:spcBef>
                <a:spcPts val="600"/>
              </a:spcBef>
              <a:spcAft>
                <a:spcPts val="0"/>
              </a:spcAft>
              <a:buNone/>
            </a:pPr>
            <a:r>
              <a:rPr lang="en-US"/>
              <a:t>Clear separation in several components indicates effective spatial filtering and discriminative power between motor-imagery classes.</a:t>
            </a:r>
            <a:endParaRPr/>
          </a:p>
        </p:txBody>
      </p:sp>
      <p:pic>
        <p:nvPicPr>
          <p:cNvPr id="265" name="Google Shape;265;g3aac80368c5_2_18"/>
          <p:cNvPicPr preferRelativeResize="0"/>
          <p:nvPr/>
        </p:nvPicPr>
        <p:blipFill>
          <a:blip r:embed="rId3">
            <a:alphaModFix/>
          </a:blip>
          <a:stretch>
            <a:fillRect/>
          </a:stretch>
        </p:blipFill>
        <p:spPr>
          <a:xfrm>
            <a:off x="208700" y="1200150"/>
            <a:ext cx="6623392" cy="3505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3aac80368c5_2_49"/>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Subject 1 (LR Task)</a:t>
            </a:r>
            <a:endParaRPr/>
          </a:p>
          <a:p>
            <a:pPr indent="0" lvl="0" marL="0" rtl="0" algn="l">
              <a:spcBef>
                <a:spcPts val="0"/>
              </a:spcBef>
              <a:spcAft>
                <a:spcPts val="0"/>
              </a:spcAft>
              <a:buNone/>
            </a:pPr>
            <a:r>
              <a:t/>
            </a:r>
            <a:endParaRPr/>
          </a:p>
        </p:txBody>
      </p:sp>
      <p:sp>
        <p:nvSpPr>
          <p:cNvPr id="272" name="Google Shape;272;g3aac80368c5_2_49"/>
          <p:cNvSpPr txBox="1"/>
          <p:nvPr>
            <p:ph idx="1" type="body"/>
          </p:nvPr>
        </p:nvSpPr>
        <p:spPr>
          <a:xfrm>
            <a:off x="183700" y="3896396"/>
            <a:ext cx="7521600" cy="9510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The left panel shows training and test loss over 50 epochs, indicating stable convergence but some oscillation in test loss. The right panel shows accuracy curves, with training accuracy reaching 100% and test accuracy stabilizing around ~85%, suggesting mild overfitting but good generalization overall.</a:t>
            </a:r>
            <a:endParaRPr/>
          </a:p>
        </p:txBody>
      </p:sp>
      <p:pic>
        <p:nvPicPr>
          <p:cNvPr id="273" name="Google Shape;273;g3aac80368c5_2_49"/>
          <p:cNvPicPr preferRelativeResize="0"/>
          <p:nvPr/>
        </p:nvPicPr>
        <p:blipFill>
          <a:blip r:embed="rId3">
            <a:alphaModFix/>
          </a:blip>
          <a:stretch>
            <a:fillRect/>
          </a:stretch>
        </p:blipFill>
        <p:spPr>
          <a:xfrm>
            <a:off x="183700" y="1177375"/>
            <a:ext cx="8388799" cy="2788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3aac80368c5_2_41"/>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Subject 1 (UD Task)</a:t>
            </a:r>
            <a:endParaRPr/>
          </a:p>
        </p:txBody>
      </p:sp>
      <p:pic>
        <p:nvPicPr>
          <p:cNvPr id="280" name="Google Shape;280;g3aac80368c5_2_41"/>
          <p:cNvPicPr preferRelativeResize="0"/>
          <p:nvPr/>
        </p:nvPicPr>
        <p:blipFill>
          <a:blip r:embed="rId3">
            <a:alphaModFix/>
          </a:blip>
          <a:stretch>
            <a:fillRect/>
          </a:stretch>
        </p:blipFill>
        <p:spPr>
          <a:xfrm>
            <a:off x="188325" y="1246888"/>
            <a:ext cx="6459812" cy="3411725"/>
          </a:xfrm>
          <a:prstGeom prst="rect">
            <a:avLst/>
          </a:prstGeom>
          <a:noFill/>
          <a:ln>
            <a:noFill/>
          </a:ln>
        </p:spPr>
      </p:pic>
      <p:sp>
        <p:nvSpPr>
          <p:cNvPr id="281" name="Google Shape;281;g3aac80368c5_2_41"/>
          <p:cNvSpPr txBox="1"/>
          <p:nvPr>
            <p:ph idx="1" type="body"/>
          </p:nvPr>
        </p:nvSpPr>
        <p:spPr>
          <a:xfrm>
            <a:off x="6898825" y="1200150"/>
            <a:ext cx="2112600" cy="35052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Histograms show the log-variance of six CSP components for Class 1 (Up) and Class 2 (Down). </a:t>
            </a:r>
            <a:endParaRPr/>
          </a:p>
          <a:p>
            <a:pPr indent="0" lvl="0" marL="0" rtl="0" algn="l">
              <a:spcBef>
                <a:spcPts val="600"/>
              </a:spcBef>
              <a:spcAft>
                <a:spcPts val="0"/>
              </a:spcAft>
              <a:buNone/>
            </a:pPr>
            <a:r>
              <a:rPr lang="en-US"/>
              <a:t>Clear separation in several components indicates effective spatial filtering and discriminative power between motor-imagery classes.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3aac80368c5_2_6"/>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Subject 1 (UD Task)</a:t>
            </a:r>
            <a:endParaRPr/>
          </a:p>
        </p:txBody>
      </p:sp>
      <p:pic>
        <p:nvPicPr>
          <p:cNvPr id="288" name="Google Shape;288;g3aac80368c5_2_6"/>
          <p:cNvPicPr preferRelativeResize="0"/>
          <p:nvPr/>
        </p:nvPicPr>
        <p:blipFill>
          <a:blip r:embed="rId3">
            <a:alphaModFix/>
          </a:blip>
          <a:stretch>
            <a:fillRect/>
          </a:stretch>
        </p:blipFill>
        <p:spPr>
          <a:xfrm>
            <a:off x="122450" y="1163800"/>
            <a:ext cx="8470448" cy="2815900"/>
          </a:xfrm>
          <a:prstGeom prst="rect">
            <a:avLst/>
          </a:prstGeom>
          <a:noFill/>
          <a:ln>
            <a:noFill/>
          </a:ln>
        </p:spPr>
      </p:pic>
      <p:sp>
        <p:nvSpPr>
          <p:cNvPr id="289" name="Google Shape;289;g3aac80368c5_2_6"/>
          <p:cNvSpPr txBox="1"/>
          <p:nvPr>
            <p:ph idx="1" type="body"/>
          </p:nvPr>
        </p:nvSpPr>
        <p:spPr>
          <a:xfrm>
            <a:off x="183700" y="3896396"/>
            <a:ext cx="7521600" cy="9510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The left panel shows training and test loss over 50 epochs, indicating stable convergence but some oscillation in test loss. The right panel shows accuracy curves, with training accuracy reaching 89% and test accuracy stabilizing around ~73%</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g3aac80368c5_2_67"/>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Subject 2 (LR Task)</a:t>
            </a:r>
            <a:endParaRPr/>
          </a:p>
        </p:txBody>
      </p:sp>
      <p:pic>
        <p:nvPicPr>
          <p:cNvPr id="296" name="Google Shape;296;g3aac80368c5_2_67"/>
          <p:cNvPicPr preferRelativeResize="0"/>
          <p:nvPr/>
        </p:nvPicPr>
        <p:blipFill>
          <a:blip r:embed="rId3">
            <a:alphaModFix/>
          </a:blip>
          <a:stretch>
            <a:fillRect/>
          </a:stretch>
        </p:blipFill>
        <p:spPr>
          <a:xfrm>
            <a:off x="238700" y="1240187"/>
            <a:ext cx="6476427" cy="3425125"/>
          </a:xfrm>
          <a:prstGeom prst="rect">
            <a:avLst/>
          </a:prstGeom>
          <a:noFill/>
          <a:ln>
            <a:noFill/>
          </a:ln>
        </p:spPr>
      </p:pic>
      <p:sp>
        <p:nvSpPr>
          <p:cNvPr id="297" name="Google Shape;297;g3aac80368c5_2_67"/>
          <p:cNvSpPr txBox="1"/>
          <p:nvPr>
            <p:ph idx="1" type="body"/>
          </p:nvPr>
        </p:nvSpPr>
        <p:spPr>
          <a:xfrm>
            <a:off x="6898825" y="1200150"/>
            <a:ext cx="2112600" cy="35052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Histograms show the log-variance of six CSP components for Class 1 (Right) and Class 2 (Left). </a:t>
            </a:r>
            <a:endParaRPr/>
          </a:p>
          <a:p>
            <a:pPr indent="0" lvl="0" marL="0" rtl="0" algn="l">
              <a:spcBef>
                <a:spcPts val="600"/>
              </a:spcBef>
              <a:spcAft>
                <a:spcPts val="0"/>
              </a:spcAft>
              <a:buNone/>
            </a:pPr>
            <a:r>
              <a:rPr lang="en-US"/>
              <a:t>Clear separation in several components indicates effective spatial filtering and discriminative power between motor-imagery classes.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g3aac80368c5_2_55"/>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Subject 2 (LR Task)</a:t>
            </a:r>
            <a:endParaRPr/>
          </a:p>
        </p:txBody>
      </p:sp>
      <p:pic>
        <p:nvPicPr>
          <p:cNvPr id="304" name="Google Shape;304;g3aac80368c5_2_55"/>
          <p:cNvPicPr preferRelativeResize="0"/>
          <p:nvPr/>
        </p:nvPicPr>
        <p:blipFill>
          <a:blip r:embed="rId3">
            <a:alphaModFix/>
          </a:blip>
          <a:stretch>
            <a:fillRect/>
          </a:stretch>
        </p:blipFill>
        <p:spPr>
          <a:xfrm>
            <a:off x="301050" y="1141732"/>
            <a:ext cx="8541876" cy="2839624"/>
          </a:xfrm>
          <a:prstGeom prst="rect">
            <a:avLst/>
          </a:prstGeom>
          <a:noFill/>
          <a:ln>
            <a:noFill/>
          </a:ln>
        </p:spPr>
      </p:pic>
      <p:sp>
        <p:nvSpPr>
          <p:cNvPr id="305" name="Google Shape;305;g3aac80368c5_2_55"/>
          <p:cNvSpPr txBox="1"/>
          <p:nvPr>
            <p:ph idx="1" type="body"/>
          </p:nvPr>
        </p:nvSpPr>
        <p:spPr>
          <a:xfrm>
            <a:off x="183700" y="3896396"/>
            <a:ext cx="7521600" cy="9510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Clr>
                <a:schemeClr val="dk1"/>
              </a:buClr>
              <a:buSzPts val="1100"/>
              <a:buFont typeface="Arial"/>
              <a:buNone/>
            </a:pPr>
            <a:r>
              <a:rPr lang="en-US"/>
              <a:t>The left panel shows training and test loss over 50 epochs, indicating stable convergence but some oscillation in test loss. The right panel shows accuracy curves, with training accuracy reaching 100% and test accuracy stabilizing around ~71%, suggesting mild overfitting but good generalization overall.</a:t>
            </a:r>
            <a:endParaRPr/>
          </a:p>
          <a:p>
            <a:pPr indent="0" lvl="0" marL="0" rtl="0" algn="l">
              <a:spcBef>
                <a:spcPts val="60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aac80368c5_2_91"/>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Subject 2 (UD Task)</a:t>
            </a:r>
            <a:endParaRPr/>
          </a:p>
        </p:txBody>
      </p:sp>
      <p:pic>
        <p:nvPicPr>
          <p:cNvPr id="312" name="Google Shape;312;g3aac80368c5_2_91"/>
          <p:cNvPicPr preferRelativeResize="0"/>
          <p:nvPr/>
        </p:nvPicPr>
        <p:blipFill>
          <a:blip r:embed="rId3">
            <a:alphaModFix/>
          </a:blip>
          <a:stretch>
            <a:fillRect/>
          </a:stretch>
        </p:blipFill>
        <p:spPr>
          <a:xfrm>
            <a:off x="66025" y="1200150"/>
            <a:ext cx="6618944" cy="3505199"/>
          </a:xfrm>
          <a:prstGeom prst="rect">
            <a:avLst/>
          </a:prstGeom>
          <a:noFill/>
          <a:ln>
            <a:noFill/>
          </a:ln>
        </p:spPr>
      </p:pic>
      <p:sp>
        <p:nvSpPr>
          <p:cNvPr id="313" name="Google Shape;313;g3aac80368c5_2_91"/>
          <p:cNvSpPr txBox="1"/>
          <p:nvPr>
            <p:ph idx="1" type="body"/>
          </p:nvPr>
        </p:nvSpPr>
        <p:spPr>
          <a:xfrm>
            <a:off x="6898825" y="1200150"/>
            <a:ext cx="2112600" cy="35052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Histograms show the log-variance of six CSP components for Class 1 (Up) and Class 2 (Down). </a:t>
            </a:r>
            <a:endParaRPr/>
          </a:p>
          <a:p>
            <a:pPr indent="0" lvl="0" marL="0" rtl="0" algn="l">
              <a:spcBef>
                <a:spcPts val="600"/>
              </a:spcBef>
              <a:spcAft>
                <a:spcPts val="0"/>
              </a:spcAft>
              <a:buNone/>
            </a:pPr>
            <a:r>
              <a:rPr lang="en-US"/>
              <a:t>Clear separation in several components indicates effective spatial filtering and discriminative power between motor-imagery classes.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aac80368c5_2_85"/>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Subject 2 (UD Task)</a:t>
            </a:r>
            <a:endParaRPr/>
          </a:p>
        </p:txBody>
      </p:sp>
      <p:pic>
        <p:nvPicPr>
          <p:cNvPr id="320" name="Google Shape;320;g3aac80368c5_2_85"/>
          <p:cNvPicPr preferRelativeResize="0"/>
          <p:nvPr/>
        </p:nvPicPr>
        <p:blipFill>
          <a:blip r:embed="rId3">
            <a:alphaModFix/>
          </a:blip>
          <a:stretch>
            <a:fillRect/>
          </a:stretch>
        </p:blipFill>
        <p:spPr>
          <a:xfrm>
            <a:off x="152400" y="1136550"/>
            <a:ext cx="8634424" cy="2870400"/>
          </a:xfrm>
          <a:prstGeom prst="rect">
            <a:avLst/>
          </a:prstGeom>
          <a:noFill/>
          <a:ln>
            <a:noFill/>
          </a:ln>
        </p:spPr>
      </p:pic>
      <p:sp>
        <p:nvSpPr>
          <p:cNvPr id="321" name="Google Shape;321;g3aac80368c5_2_85"/>
          <p:cNvSpPr txBox="1"/>
          <p:nvPr>
            <p:ph idx="1" type="body"/>
          </p:nvPr>
        </p:nvSpPr>
        <p:spPr>
          <a:xfrm>
            <a:off x="183700" y="3896396"/>
            <a:ext cx="7521600" cy="9510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rPr lang="en-US"/>
              <a:t>The left panel shows training and test loss over 50 epochs, indicating stable convergence but some oscillation in test loss. The right panel shows accuracy curves, with training accuracy reaching ~97% and test accuracy stabilizing around </a:t>
            </a:r>
            <a:r>
              <a:rPr lang="en-US"/>
              <a:t>~89</a:t>
            </a:r>
            <a:r>
              <a:rPr lang="en-US"/>
              <a:t>%, suggesting mild overfitting but good generalization overall.</a:t>
            </a:r>
            <a:endParaRPr/>
          </a:p>
          <a:p>
            <a:pPr indent="0" lvl="0" marL="0" rtl="0" algn="l">
              <a:spcBef>
                <a:spcPts val="6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g3ab7617b4c1_1_44"/>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Experiment Background</a:t>
            </a:r>
            <a:endParaRPr/>
          </a:p>
        </p:txBody>
      </p:sp>
      <p:sp>
        <p:nvSpPr>
          <p:cNvPr id="74" name="Google Shape;74;g3ab7617b4c1_1_44"/>
          <p:cNvSpPr txBox="1"/>
          <p:nvPr>
            <p:ph idx="1" type="body"/>
          </p:nvPr>
        </p:nvSpPr>
        <p:spPr>
          <a:xfrm>
            <a:off x="457200" y="1200150"/>
            <a:ext cx="5631600" cy="3505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b="1" lang="en-US" sz="1000">
                <a:latin typeface="Arial"/>
                <a:ea typeface="Arial"/>
                <a:cs typeface="Arial"/>
                <a:sym typeface="Arial"/>
              </a:rPr>
              <a:t>Motor imagery (MI) task:</a:t>
            </a:r>
            <a:endParaRPr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lang="en-US" sz="1000">
                <a:latin typeface="Arial"/>
                <a:ea typeface="Arial"/>
                <a:cs typeface="Arial"/>
                <a:sym typeface="Arial"/>
              </a:rPr>
              <a:t>Participant </a:t>
            </a:r>
            <a:r>
              <a:rPr i="1" lang="en-US" sz="1000">
                <a:latin typeface="Arial"/>
                <a:ea typeface="Arial"/>
                <a:cs typeface="Arial"/>
                <a:sym typeface="Arial"/>
              </a:rPr>
              <a:t>imagines</a:t>
            </a:r>
            <a:r>
              <a:rPr lang="en-US" sz="1000">
                <a:latin typeface="Arial"/>
                <a:ea typeface="Arial"/>
                <a:cs typeface="Arial"/>
                <a:sym typeface="Arial"/>
              </a:rPr>
              <a:t> moving left vs. right hand, and both (up) vs. none (down) in the other experiment, without actual movement.</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lang="en-US" sz="1000">
                <a:latin typeface="Arial"/>
                <a:ea typeface="Arial"/>
                <a:cs typeface="Arial"/>
                <a:sym typeface="Arial"/>
              </a:rPr>
              <a:t>MI modulates the </a:t>
            </a:r>
            <a:r>
              <a:rPr b="1" lang="en-US" sz="1000">
                <a:latin typeface="Arial"/>
                <a:ea typeface="Arial"/>
                <a:cs typeface="Arial"/>
                <a:sym typeface="Arial"/>
              </a:rPr>
              <a:t>sensorimotor rhythm (SMR)</a:t>
            </a:r>
            <a:r>
              <a:rPr lang="en-US" sz="1000">
                <a:latin typeface="Arial"/>
                <a:ea typeface="Arial"/>
                <a:cs typeface="Arial"/>
                <a:sym typeface="Arial"/>
              </a:rPr>
              <a:t>:</a:t>
            </a:r>
            <a:br>
              <a:rPr lang="en-US" sz="1000">
                <a:latin typeface="Arial"/>
                <a:ea typeface="Arial"/>
                <a:cs typeface="Arial"/>
                <a:sym typeface="Arial"/>
              </a:rPr>
            </a:br>
            <a:r>
              <a:rPr lang="en-US" sz="1000">
                <a:latin typeface="Arial"/>
                <a:ea typeface="Arial"/>
                <a:cs typeface="Arial"/>
                <a:sym typeface="Arial"/>
              </a:rPr>
              <a:t> – </a:t>
            </a:r>
            <a:r>
              <a:rPr b="1" lang="en-US" sz="1000">
                <a:latin typeface="Arial"/>
                <a:ea typeface="Arial"/>
                <a:cs typeface="Arial"/>
                <a:sym typeface="Arial"/>
              </a:rPr>
              <a:t>Mu (8–13 Hz)</a:t>
            </a:r>
            <a:r>
              <a:rPr lang="en-US" sz="1000">
                <a:latin typeface="Arial"/>
                <a:ea typeface="Arial"/>
                <a:cs typeface="Arial"/>
                <a:sym typeface="Arial"/>
              </a:rPr>
              <a:t> and </a:t>
            </a:r>
            <a:r>
              <a:rPr b="1" lang="en-US" sz="1000">
                <a:latin typeface="Arial"/>
                <a:ea typeface="Arial"/>
                <a:cs typeface="Arial"/>
                <a:sym typeface="Arial"/>
              </a:rPr>
              <a:t>beta (13–30 Hz)</a:t>
            </a:r>
            <a:r>
              <a:rPr lang="en-US" sz="1000">
                <a:latin typeface="Arial"/>
                <a:ea typeface="Arial"/>
                <a:cs typeface="Arial"/>
                <a:sym typeface="Arial"/>
              </a:rPr>
              <a:t> over the sensorimotor cortex.</a:t>
            </a:r>
            <a:br>
              <a:rPr lang="en-US" sz="1000">
                <a:latin typeface="Arial"/>
                <a:ea typeface="Arial"/>
                <a:cs typeface="Arial"/>
                <a:sym typeface="Arial"/>
              </a:rPr>
            </a:br>
            <a:r>
              <a:rPr lang="en-US" sz="1000">
                <a:latin typeface="Arial"/>
                <a:ea typeface="Arial"/>
                <a:cs typeface="Arial"/>
                <a:sym typeface="Arial"/>
              </a:rPr>
              <a:t> – Imagining right-hand movement → </a:t>
            </a:r>
            <a:r>
              <a:rPr b="1" lang="en-US" sz="1000">
                <a:latin typeface="Arial"/>
                <a:ea typeface="Arial"/>
                <a:cs typeface="Arial"/>
                <a:sym typeface="Arial"/>
              </a:rPr>
              <a:t>ERD (power decrease)</a:t>
            </a:r>
            <a:r>
              <a:rPr lang="en-US" sz="1000">
                <a:latin typeface="Arial"/>
                <a:ea typeface="Arial"/>
                <a:cs typeface="Arial"/>
                <a:sym typeface="Arial"/>
              </a:rPr>
              <a:t> over </a:t>
            </a:r>
            <a:r>
              <a:rPr b="1" lang="en-US" sz="1000">
                <a:latin typeface="Arial"/>
                <a:ea typeface="Arial"/>
                <a:cs typeface="Arial"/>
                <a:sym typeface="Arial"/>
              </a:rPr>
              <a:t>C3</a:t>
            </a:r>
            <a:r>
              <a:rPr lang="en-US" sz="1000">
                <a:latin typeface="Arial"/>
                <a:ea typeface="Arial"/>
                <a:cs typeface="Arial"/>
                <a:sym typeface="Arial"/>
              </a:rPr>
              <a:t>;</a:t>
            </a:r>
            <a:br>
              <a:rPr lang="en-US" sz="1000">
                <a:latin typeface="Arial"/>
                <a:ea typeface="Arial"/>
                <a:cs typeface="Arial"/>
                <a:sym typeface="Arial"/>
              </a:rPr>
            </a:br>
            <a:r>
              <a:rPr lang="en-US" sz="1000">
                <a:latin typeface="Arial"/>
                <a:ea typeface="Arial"/>
                <a:cs typeface="Arial"/>
                <a:sym typeface="Arial"/>
              </a:rPr>
              <a:t> imagining left-hand movement → ERD over </a:t>
            </a:r>
            <a:r>
              <a:rPr b="1" lang="en-US" sz="1000">
                <a:latin typeface="Arial"/>
                <a:ea typeface="Arial"/>
                <a:cs typeface="Arial"/>
                <a:sym typeface="Arial"/>
              </a:rPr>
              <a:t>C4</a:t>
            </a:r>
            <a:r>
              <a:rPr lang="en-US" sz="1000">
                <a:latin typeface="Arial"/>
                <a:ea typeface="Arial"/>
                <a:cs typeface="Arial"/>
                <a:sym typeface="Arial"/>
              </a:rPr>
              <a:t>.</a:t>
            </a:r>
            <a:endParaRPr sz="1000">
              <a:latin typeface="Arial"/>
              <a:ea typeface="Arial"/>
              <a:cs typeface="Arial"/>
              <a:sym typeface="Arial"/>
            </a:endParaRPr>
          </a:p>
          <a:p>
            <a:pPr indent="0" lvl="0" marL="0" rtl="0" algn="l">
              <a:lnSpc>
                <a:spcPct val="115000"/>
              </a:lnSpc>
              <a:spcBef>
                <a:spcPts val="1200"/>
              </a:spcBef>
              <a:spcAft>
                <a:spcPts val="0"/>
              </a:spcAft>
              <a:buNone/>
            </a:pPr>
            <a:r>
              <a:rPr b="1" lang="en-US" sz="1000">
                <a:latin typeface="Arial"/>
                <a:ea typeface="Arial"/>
                <a:cs typeface="Arial"/>
                <a:sym typeface="Arial"/>
              </a:rPr>
              <a:t>Electrode montage:</a:t>
            </a:r>
            <a:endParaRPr b="1" sz="1000">
              <a:latin typeface="Arial"/>
              <a:ea typeface="Arial"/>
              <a:cs typeface="Arial"/>
              <a:sym typeface="Arial"/>
            </a:endParaRPr>
          </a:p>
          <a:p>
            <a:pPr indent="-292100" lvl="0" marL="457200" rtl="0" algn="l">
              <a:lnSpc>
                <a:spcPct val="115000"/>
              </a:lnSpc>
              <a:spcBef>
                <a:spcPts val="1200"/>
              </a:spcBef>
              <a:spcAft>
                <a:spcPts val="0"/>
              </a:spcAft>
              <a:buClr>
                <a:schemeClr val="dk1"/>
              </a:buClr>
              <a:buSzPts val="1000"/>
              <a:buChar char="●"/>
            </a:pPr>
            <a:r>
              <a:rPr lang="en-US" sz="1000">
                <a:latin typeface="Arial"/>
                <a:ea typeface="Arial"/>
                <a:cs typeface="Arial"/>
                <a:sym typeface="Arial"/>
              </a:rPr>
              <a:t>64-channel cap; analysis focuses on </a:t>
            </a:r>
            <a:r>
              <a:rPr b="1" lang="en-US" sz="1000">
                <a:latin typeface="Arial"/>
                <a:ea typeface="Arial"/>
                <a:cs typeface="Arial"/>
                <a:sym typeface="Arial"/>
              </a:rPr>
              <a:t>sensorimotor channels</a:t>
            </a:r>
            <a:r>
              <a:rPr lang="en-US" sz="1000">
                <a:latin typeface="Arial"/>
                <a:ea typeface="Arial"/>
                <a:cs typeface="Arial"/>
                <a:sym typeface="Arial"/>
              </a:rPr>
              <a:t>.</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Online BCI (red electrodes):</a:t>
            </a:r>
            <a:r>
              <a:rPr lang="en-US" sz="1000">
                <a:latin typeface="Arial"/>
                <a:ea typeface="Arial"/>
                <a:cs typeface="Arial"/>
                <a:sym typeface="Arial"/>
              </a:rPr>
              <a:t> small set around C3 and C4 used in real time.</a:t>
            </a: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Offline analysis (red + blue):</a:t>
            </a:r>
            <a:r>
              <a:rPr lang="en-US" sz="1000">
                <a:latin typeface="Arial"/>
                <a:ea typeface="Arial"/>
                <a:cs typeface="Arial"/>
                <a:sym typeface="Arial"/>
              </a:rPr>
              <a:t> extended set of ~27 gelled channels over FC–C–CP rows to capture more spatial information.</a:t>
            </a:r>
            <a:endParaRPr sz="1000">
              <a:latin typeface="Arial"/>
              <a:ea typeface="Arial"/>
              <a:cs typeface="Arial"/>
              <a:sym typeface="Arial"/>
            </a:endParaRPr>
          </a:p>
          <a:p>
            <a:pPr indent="0" lvl="0" marL="0" rtl="0" algn="l">
              <a:lnSpc>
                <a:spcPct val="115000"/>
              </a:lnSpc>
              <a:spcBef>
                <a:spcPts val="1200"/>
              </a:spcBef>
              <a:spcAft>
                <a:spcPts val="0"/>
              </a:spcAft>
              <a:buNone/>
            </a:pPr>
            <a:r>
              <a:t/>
            </a:r>
            <a:endParaRPr sz="1000">
              <a:latin typeface="Arial"/>
              <a:ea typeface="Arial"/>
              <a:cs typeface="Arial"/>
              <a:sym typeface="Arial"/>
            </a:endParaRPr>
          </a:p>
          <a:p>
            <a:pPr indent="0" lvl="0" marL="0" rtl="0" algn="ctr">
              <a:lnSpc>
                <a:spcPct val="115000"/>
              </a:lnSpc>
              <a:spcBef>
                <a:spcPts val="1200"/>
              </a:spcBef>
              <a:spcAft>
                <a:spcPts val="0"/>
              </a:spcAft>
              <a:buNone/>
            </a:pPr>
            <a:r>
              <a:rPr b="1" lang="en-US" sz="1100">
                <a:latin typeface="Arial"/>
                <a:ea typeface="Arial"/>
                <a:cs typeface="Arial"/>
                <a:sym typeface="Arial"/>
              </a:rPr>
              <a:t>“Motor imagery changes alpha/mu power over contralateral sensorimotor cortex; we record from C3/C4-centered electrodes to capture these SMR changes.”</a:t>
            </a:r>
            <a:endParaRPr b="1" sz="1100">
              <a:latin typeface="Arial"/>
              <a:ea typeface="Arial"/>
              <a:cs typeface="Arial"/>
              <a:sym typeface="Arial"/>
            </a:endParaRPr>
          </a:p>
          <a:p>
            <a:pPr indent="0" lvl="0" marL="0" rtl="0" algn="l">
              <a:spcBef>
                <a:spcPts val="1200"/>
              </a:spcBef>
              <a:spcAft>
                <a:spcPts val="0"/>
              </a:spcAft>
              <a:buNone/>
            </a:pPr>
            <a:r>
              <a:t/>
            </a:r>
            <a:endParaRPr sz="1300"/>
          </a:p>
        </p:txBody>
      </p:sp>
      <p:pic>
        <p:nvPicPr>
          <p:cNvPr id="75" name="Google Shape;75;g3ab7617b4c1_1_44"/>
          <p:cNvPicPr preferRelativeResize="0"/>
          <p:nvPr/>
        </p:nvPicPr>
        <p:blipFill>
          <a:blip r:embed="rId3">
            <a:alphaModFix/>
          </a:blip>
          <a:stretch>
            <a:fillRect/>
          </a:stretch>
        </p:blipFill>
        <p:spPr>
          <a:xfrm>
            <a:off x="5964975" y="647033"/>
            <a:ext cx="3055201" cy="1629442"/>
          </a:xfrm>
          <a:prstGeom prst="rect">
            <a:avLst/>
          </a:prstGeom>
          <a:noFill/>
          <a:ln>
            <a:noFill/>
          </a:ln>
        </p:spPr>
      </p:pic>
      <p:sp>
        <p:nvSpPr>
          <p:cNvPr id="76" name="Google Shape;76;g3ab7617b4c1_1_44"/>
          <p:cNvSpPr/>
          <p:nvPr/>
        </p:nvSpPr>
        <p:spPr>
          <a:xfrm>
            <a:off x="7729900" y="4194675"/>
            <a:ext cx="1414200" cy="948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7" name="Google Shape;77;g3ab7617b4c1_1_44"/>
          <p:cNvPicPr preferRelativeResize="0"/>
          <p:nvPr/>
        </p:nvPicPr>
        <p:blipFill>
          <a:blip r:embed="rId4">
            <a:alphaModFix/>
          </a:blip>
          <a:stretch>
            <a:fillRect/>
          </a:stretch>
        </p:blipFill>
        <p:spPr>
          <a:xfrm>
            <a:off x="6214538" y="2276475"/>
            <a:ext cx="2556075" cy="238937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g3ab9e44d7c4_1_21"/>
          <p:cNvSpPr txBox="1"/>
          <p:nvPr>
            <p:ph idx="4294967295" type="title"/>
          </p:nvPr>
        </p:nvSpPr>
        <p:spPr>
          <a:xfrm>
            <a:off x="1588675" y="1701775"/>
            <a:ext cx="6141600" cy="1143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600">
                <a:solidFill>
                  <a:schemeClr val="lt1"/>
                </a:solidFill>
              </a:rPr>
              <a:t>Summary of </a:t>
            </a:r>
            <a:endParaRPr sz="4600">
              <a:solidFill>
                <a:schemeClr val="lt1"/>
              </a:solidFill>
            </a:endParaRPr>
          </a:p>
          <a:p>
            <a:pPr indent="0" lvl="0" marL="0" rtl="0" algn="l">
              <a:lnSpc>
                <a:spcPct val="100000"/>
              </a:lnSpc>
              <a:spcBef>
                <a:spcPts val="0"/>
              </a:spcBef>
              <a:spcAft>
                <a:spcPts val="0"/>
              </a:spcAft>
              <a:buSzPts val="1400"/>
              <a:buNone/>
            </a:pPr>
            <a:r>
              <a:rPr lang="en-US" sz="4600">
                <a:solidFill>
                  <a:schemeClr val="lt1"/>
                </a:solidFill>
              </a:rPr>
              <a:t>Best Models</a:t>
            </a:r>
            <a:endParaRPr sz="46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ac894a72b1_0_0"/>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 PVC Performance</a:t>
            </a:r>
            <a:endParaRPr/>
          </a:p>
        </p:txBody>
      </p:sp>
      <p:pic>
        <p:nvPicPr>
          <p:cNvPr id="334" name="Google Shape;334;g3ac894a72b1_0_0" title="Bar Plots.png"/>
          <p:cNvPicPr preferRelativeResize="0"/>
          <p:nvPr/>
        </p:nvPicPr>
        <p:blipFill>
          <a:blip r:embed="rId3">
            <a:alphaModFix/>
          </a:blip>
          <a:stretch>
            <a:fillRect/>
          </a:stretch>
        </p:blipFill>
        <p:spPr>
          <a:xfrm>
            <a:off x="367525" y="1116600"/>
            <a:ext cx="8408950" cy="31205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g3aac80368c5_2_146" title="Performance Diff Joseph.png"/>
          <p:cNvPicPr preferRelativeResize="0"/>
          <p:nvPr/>
        </p:nvPicPr>
        <p:blipFill>
          <a:blip r:embed="rId3">
            <a:alphaModFix/>
          </a:blip>
          <a:stretch>
            <a:fillRect/>
          </a:stretch>
        </p:blipFill>
        <p:spPr>
          <a:xfrm>
            <a:off x="81575" y="1242427"/>
            <a:ext cx="2001901" cy="1939173"/>
          </a:xfrm>
          <a:prstGeom prst="rect">
            <a:avLst/>
          </a:prstGeom>
          <a:noFill/>
          <a:ln>
            <a:noFill/>
          </a:ln>
        </p:spPr>
      </p:pic>
      <p:sp>
        <p:nvSpPr>
          <p:cNvPr id="341" name="Google Shape;341;g3aac80368c5_2_146"/>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Difference Radar Between Online &amp; Offline PVC</a:t>
            </a:r>
            <a:endParaRPr/>
          </a:p>
        </p:txBody>
      </p:sp>
      <p:pic>
        <p:nvPicPr>
          <p:cNvPr id="342" name="Google Shape;342;g3aac80368c5_2_146" title="Performance Diff Alexis.png"/>
          <p:cNvPicPr preferRelativeResize="0"/>
          <p:nvPr/>
        </p:nvPicPr>
        <p:blipFill>
          <a:blip r:embed="rId4">
            <a:alphaModFix/>
          </a:blip>
          <a:stretch>
            <a:fillRect/>
          </a:stretch>
        </p:blipFill>
        <p:spPr>
          <a:xfrm>
            <a:off x="3571050" y="1242427"/>
            <a:ext cx="2001901" cy="1939173"/>
          </a:xfrm>
          <a:prstGeom prst="rect">
            <a:avLst/>
          </a:prstGeom>
          <a:noFill/>
          <a:ln>
            <a:noFill/>
          </a:ln>
        </p:spPr>
      </p:pic>
      <p:pic>
        <p:nvPicPr>
          <p:cNvPr id="343" name="Google Shape;343;g3aac80368c5_2_146" title="Performance Diff Defne.png"/>
          <p:cNvPicPr preferRelativeResize="0"/>
          <p:nvPr/>
        </p:nvPicPr>
        <p:blipFill>
          <a:blip r:embed="rId5">
            <a:alphaModFix/>
          </a:blip>
          <a:stretch>
            <a:fillRect/>
          </a:stretch>
        </p:blipFill>
        <p:spPr>
          <a:xfrm>
            <a:off x="6878300" y="1242427"/>
            <a:ext cx="2001901" cy="1939173"/>
          </a:xfrm>
          <a:prstGeom prst="rect">
            <a:avLst/>
          </a:prstGeom>
          <a:noFill/>
          <a:ln>
            <a:noFill/>
          </a:ln>
        </p:spPr>
      </p:pic>
      <p:pic>
        <p:nvPicPr>
          <p:cNvPr id="344" name="Google Shape;344;g3aac80368c5_2_146" title="Performance Diff Dheemant.png"/>
          <p:cNvPicPr preferRelativeResize="0"/>
          <p:nvPr/>
        </p:nvPicPr>
        <p:blipFill>
          <a:blip r:embed="rId6">
            <a:alphaModFix/>
          </a:blip>
          <a:stretch>
            <a:fillRect/>
          </a:stretch>
        </p:blipFill>
        <p:spPr>
          <a:xfrm>
            <a:off x="1756850" y="2829627"/>
            <a:ext cx="2001901" cy="1939173"/>
          </a:xfrm>
          <a:prstGeom prst="rect">
            <a:avLst/>
          </a:prstGeom>
          <a:noFill/>
          <a:ln>
            <a:noFill/>
          </a:ln>
        </p:spPr>
      </p:pic>
      <p:pic>
        <p:nvPicPr>
          <p:cNvPr id="345" name="Google Shape;345;g3aac80368c5_2_146" title="Performance Diff Micah.png"/>
          <p:cNvPicPr preferRelativeResize="0"/>
          <p:nvPr/>
        </p:nvPicPr>
        <p:blipFill>
          <a:blip r:embed="rId7">
            <a:alphaModFix/>
          </a:blip>
          <a:stretch>
            <a:fillRect/>
          </a:stretch>
        </p:blipFill>
        <p:spPr>
          <a:xfrm>
            <a:off x="5254425" y="2829625"/>
            <a:ext cx="2001901" cy="19391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g3abb1eeb0aa_0_29"/>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Difference Radar Between Online &amp; Offline PVC</a:t>
            </a:r>
            <a:endParaRPr/>
          </a:p>
        </p:txBody>
      </p:sp>
      <p:pic>
        <p:nvPicPr>
          <p:cNvPr id="352" name="Google Shape;352;g3abb1eeb0aa_0_29" title="Figure 2025-12-01 042015 (1).png"/>
          <p:cNvPicPr preferRelativeResize="0"/>
          <p:nvPr/>
        </p:nvPicPr>
        <p:blipFill>
          <a:blip r:embed="rId3">
            <a:alphaModFix/>
          </a:blip>
          <a:stretch>
            <a:fillRect/>
          </a:stretch>
        </p:blipFill>
        <p:spPr>
          <a:xfrm>
            <a:off x="277300" y="1222700"/>
            <a:ext cx="4219599" cy="3562651"/>
          </a:xfrm>
          <a:prstGeom prst="rect">
            <a:avLst/>
          </a:prstGeom>
          <a:noFill/>
          <a:ln>
            <a:noFill/>
          </a:ln>
        </p:spPr>
      </p:pic>
      <p:pic>
        <p:nvPicPr>
          <p:cNvPr id="353" name="Google Shape;353;g3abb1eeb0aa_0_29"/>
          <p:cNvPicPr preferRelativeResize="0"/>
          <p:nvPr/>
        </p:nvPicPr>
        <p:blipFill>
          <a:blip r:embed="rId4">
            <a:alphaModFix/>
          </a:blip>
          <a:stretch>
            <a:fillRect/>
          </a:stretch>
        </p:blipFill>
        <p:spPr>
          <a:xfrm>
            <a:off x="5393625" y="2243955"/>
            <a:ext cx="3248150" cy="1520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g3ab9e44d7c4_2_35"/>
          <p:cNvSpPr txBox="1"/>
          <p:nvPr>
            <p:ph idx="4294967295" type="title"/>
          </p:nvPr>
        </p:nvSpPr>
        <p:spPr>
          <a:xfrm>
            <a:off x="1588675" y="1999950"/>
            <a:ext cx="6141600" cy="1143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600">
                <a:solidFill>
                  <a:schemeClr val="lt1"/>
                </a:solidFill>
              </a:rPr>
              <a:t>Conclusion</a:t>
            </a:r>
            <a:endParaRPr sz="46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g3ab9e44d7c4_2_40"/>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Conclusion</a:t>
            </a:r>
            <a:endParaRPr/>
          </a:p>
        </p:txBody>
      </p:sp>
      <p:sp>
        <p:nvSpPr>
          <p:cNvPr id="366" name="Google Shape;366;g3ab9e44d7c4_2_40"/>
          <p:cNvSpPr txBox="1"/>
          <p:nvPr>
            <p:ph idx="1" type="body"/>
          </p:nvPr>
        </p:nvSpPr>
        <p:spPr>
          <a:xfrm>
            <a:off x="457200" y="1200150"/>
            <a:ext cx="8229600" cy="3505200"/>
          </a:xfrm>
          <a:prstGeom prst="rect">
            <a:avLst/>
          </a:prstGeom>
        </p:spPr>
        <p:txBody>
          <a:bodyPr anchorCtr="0" anchor="t" bIns="45700" lIns="91425" spcFirstLastPara="1" rIns="91425" wrap="square" tIns="45700">
            <a:noAutofit/>
          </a:bodyPr>
          <a:lstStyle/>
          <a:p>
            <a:pPr indent="-317500" lvl="0" marL="457200" rtl="0" algn="l">
              <a:spcBef>
                <a:spcPts val="600"/>
              </a:spcBef>
              <a:spcAft>
                <a:spcPts val="0"/>
              </a:spcAft>
              <a:buSzPts val="1400"/>
              <a:buChar char="●"/>
            </a:pPr>
            <a:r>
              <a:rPr lang="en-US"/>
              <a:t>In general, across all models</a:t>
            </a:r>
            <a:r>
              <a:rPr b="1" lang="en-US"/>
              <a:t>, our offline models outperformed the online classifier.</a:t>
            </a:r>
            <a:r>
              <a:rPr lang="en-US"/>
              <a:t> </a:t>
            </a:r>
            <a:endParaRPr/>
          </a:p>
          <a:p>
            <a:pPr indent="-354330" lvl="1" marL="914400" rtl="0" algn="l">
              <a:spcBef>
                <a:spcPts val="600"/>
              </a:spcBef>
              <a:spcAft>
                <a:spcPts val="0"/>
              </a:spcAft>
              <a:buSzPts val="1980"/>
              <a:buChar char="○"/>
            </a:pPr>
            <a:r>
              <a:rPr lang="en-US"/>
              <a:t>Why? CSP/FBCSP can learn spatial patterns between multiple electrodes.</a:t>
            </a:r>
            <a:endParaRPr/>
          </a:p>
          <a:p>
            <a:pPr indent="-354330" lvl="1" marL="914400" rtl="0" algn="l">
              <a:spcBef>
                <a:spcPts val="600"/>
              </a:spcBef>
              <a:spcAft>
                <a:spcPts val="0"/>
              </a:spcAft>
              <a:buSzPts val="1980"/>
              <a:buChar char="○"/>
            </a:pPr>
            <a:r>
              <a:rPr lang="en-US"/>
              <a:t>Deep learning performs better as they can learn non-linear relationships within the data that the online classifier and CSP classifiers cannot.</a:t>
            </a:r>
            <a:endParaRPr/>
          </a:p>
          <a:p>
            <a:pPr indent="0" lvl="0" marL="0" rtl="0" algn="l">
              <a:spcBef>
                <a:spcPts val="600"/>
              </a:spcBef>
              <a:spcAft>
                <a:spcPts val="0"/>
              </a:spcAft>
              <a:buNone/>
            </a:pPr>
            <a:r>
              <a:t/>
            </a:r>
            <a:endParaRPr/>
          </a:p>
          <a:p>
            <a:pPr indent="-317500" lvl="0" marL="457200" rtl="0" algn="l">
              <a:spcBef>
                <a:spcPts val="600"/>
              </a:spcBef>
              <a:spcAft>
                <a:spcPts val="0"/>
              </a:spcAft>
              <a:buSzPts val="1400"/>
              <a:buChar char="●"/>
            </a:pPr>
            <a:r>
              <a:rPr b="1" lang="en-US"/>
              <a:t>No single model won outright. </a:t>
            </a:r>
            <a:r>
              <a:rPr lang="en-US"/>
              <a:t>CSP/FBCSP + LDA models performed similar to our top performing models. </a:t>
            </a:r>
            <a:endParaRPr/>
          </a:p>
          <a:p>
            <a:pPr indent="-354330" lvl="1" marL="914400" rtl="0" algn="l">
              <a:spcBef>
                <a:spcPts val="600"/>
              </a:spcBef>
              <a:spcAft>
                <a:spcPts val="0"/>
              </a:spcAft>
              <a:buSzPts val="1980"/>
              <a:buChar char="○"/>
            </a:pPr>
            <a:r>
              <a:rPr lang="en-US"/>
              <a:t>In the field of BCI, </a:t>
            </a:r>
            <a:r>
              <a:rPr b="1" lang="en-US"/>
              <a:t>preprocessing drives performance. </a:t>
            </a:r>
            <a:endParaRPr b="1"/>
          </a:p>
          <a:p>
            <a:pPr indent="0" lvl="0" marL="0" rtl="0" algn="l">
              <a:spcBef>
                <a:spcPts val="600"/>
              </a:spcBef>
              <a:spcAft>
                <a:spcPts val="0"/>
              </a:spcAft>
              <a:buNone/>
            </a:pPr>
            <a:r>
              <a:t/>
            </a:r>
            <a:endParaRPr b="1"/>
          </a:p>
          <a:p>
            <a:pPr indent="0" lvl="0" marL="0" rtl="0" algn="l">
              <a:spcBef>
                <a:spcPts val="60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3ad21fc40dd_0_39"/>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Limitations and Future Work</a:t>
            </a:r>
            <a:endParaRPr/>
          </a:p>
        </p:txBody>
      </p:sp>
      <p:sp>
        <p:nvSpPr>
          <p:cNvPr id="373" name="Google Shape;373;g3ad21fc40dd_0_39"/>
          <p:cNvSpPr txBox="1"/>
          <p:nvPr>
            <p:ph idx="1" type="body"/>
          </p:nvPr>
        </p:nvSpPr>
        <p:spPr>
          <a:xfrm>
            <a:off x="457200" y="1200150"/>
            <a:ext cx="8229600" cy="3505200"/>
          </a:xfrm>
          <a:prstGeom prst="rect">
            <a:avLst/>
          </a:prstGeom>
        </p:spPr>
        <p:txBody>
          <a:bodyPr anchorCtr="0" anchor="t" bIns="45700" lIns="91425" spcFirstLastPara="1" rIns="91425" wrap="square" tIns="45700">
            <a:noAutofit/>
          </a:bodyPr>
          <a:lstStyle/>
          <a:p>
            <a:pPr indent="-317500" lvl="0" marL="457200" rtl="0" algn="l">
              <a:spcBef>
                <a:spcPts val="0"/>
              </a:spcBef>
              <a:spcAft>
                <a:spcPts val="0"/>
              </a:spcAft>
              <a:buClr>
                <a:schemeClr val="dk1"/>
              </a:buClr>
              <a:buSzPts val="1400"/>
              <a:buChar char="●"/>
            </a:pPr>
            <a:r>
              <a:rPr lang="en-US"/>
              <a:t>Data leakage</a:t>
            </a:r>
            <a:endParaRPr/>
          </a:p>
          <a:p>
            <a:pPr indent="-354330" lvl="1" marL="914400" rtl="0" algn="l">
              <a:spcBef>
                <a:spcPts val="0"/>
              </a:spcBef>
              <a:spcAft>
                <a:spcPts val="0"/>
              </a:spcAft>
              <a:buSzPts val="1980"/>
              <a:buChar char="○"/>
            </a:pPr>
            <a:r>
              <a:rPr lang="en-US"/>
              <a:t>EEG is time-series, and we perform 5-fold cross validation, mixing in trials across time.</a:t>
            </a:r>
            <a:endParaRPr/>
          </a:p>
          <a:p>
            <a:pPr indent="-354330" lvl="1" marL="914400" rtl="0" algn="l">
              <a:spcBef>
                <a:spcPts val="0"/>
              </a:spcBef>
              <a:spcAft>
                <a:spcPts val="0"/>
              </a:spcAft>
              <a:buSzPts val="1980"/>
              <a:buChar char="○"/>
            </a:pPr>
            <a:r>
              <a:rPr lang="en-US"/>
              <a:t>Proper validation requires having designated training and testing sections during experimentation.</a:t>
            </a:r>
            <a:endParaRPr/>
          </a:p>
          <a:p>
            <a:pPr indent="-354330" lvl="1" marL="914400" rtl="0" algn="l">
              <a:spcBef>
                <a:spcPts val="0"/>
              </a:spcBef>
              <a:spcAft>
                <a:spcPts val="0"/>
              </a:spcAft>
              <a:buSzPts val="1980"/>
              <a:buChar char="○"/>
            </a:pPr>
            <a:r>
              <a:rPr lang="en-US"/>
              <a:t>However, we are limited by small dataset so only testing with one chronological split would likely lead to unstable PVC and overfitting.</a:t>
            </a:r>
            <a:endParaRPr/>
          </a:p>
          <a:p>
            <a:pPr indent="0" lvl="0" marL="0" rtl="0" algn="l">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US"/>
              <a:t>Future work</a:t>
            </a:r>
            <a:endParaRPr/>
          </a:p>
          <a:p>
            <a:pPr indent="-354330" lvl="1" marL="914400" rtl="0" algn="l">
              <a:spcBef>
                <a:spcPts val="0"/>
              </a:spcBef>
              <a:spcAft>
                <a:spcPts val="0"/>
              </a:spcAft>
              <a:buSzPts val="1980"/>
              <a:buChar char="○"/>
            </a:pPr>
            <a:r>
              <a:rPr lang="en-US"/>
              <a:t>Implement online versions of these classifiers to address data leakage.</a:t>
            </a:r>
            <a:endParaRPr/>
          </a:p>
          <a:p>
            <a:pPr indent="-354330" lvl="1" marL="914400" rtl="0" algn="l">
              <a:spcBef>
                <a:spcPts val="0"/>
              </a:spcBef>
              <a:spcAft>
                <a:spcPts val="0"/>
              </a:spcAft>
              <a:buSzPts val="1980"/>
              <a:buChar char="○"/>
            </a:pPr>
            <a:r>
              <a:rPr lang="en-US"/>
              <a:t>Test on more subjects to improve model generalizability.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g3ab9e44d7c4_3_27"/>
          <p:cNvPicPr preferRelativeResize="0"/>
          <p:nvPr/>
        </p:nvPicPr>
        <p:blipFill rotWithShape="1">
          <a:blip r:embed="rId3">
            <a:alphaModFix/>
          </a:blip>
          <a:srcRect b="9592" l="0" r="0" t="0"/>
          <a:stretch/>
        </p:blipFill>
        <p:spPr>
          <a:xfrm>
            <a:off x="1399650" y="-45712"/>
            <a:ext cx="6344700" cy="3733925"/>
          </a:xfrm>
          <a:prstGeom prst="rect">
            <a:avLst/>
          </a:prstGeom>
          <a:noFill/>
          <a:ln>
            <a:noFill/>
          </a:ln>
        </p:spPr>
      </p:pic>
      <p:sp>
        <p:nvSpPr>
          <p:cNvPr id="380" name="Google Shape;380;g3ab9e44d7c4_3_27"/>
          <p:cNvSpPr txBox="1"/>
          <p:nvPr>
            <p:ph idx="1" type="body"/>
          </p:nvPr>
        </p:nvSpPr>
        <p:spPr>
          <a:xfrm>
            <a:off x="1883700" y="3688213"/>
            <a:ext cx="5376600" cy="1063500"/>
          </a:xfrm>
          <a:prstGeom prst="rect">
            <a:avLst/>
          </a:prstGeom>
        </p:spPr>
        <p:txBody>
          <a:bodyPr anchorCtr="0" anchor="t" bIns="45700" lIns="91425" spcFirstLastPara="1" rIns="91425" wrap="square" tIns="45700">
            <a:noAutofit/>
          </a:bodyPr>
          <a:lstStyle/>
          <a:p>
            <a:pPr indent="0" lvl="0" marL="0" rtl="0" algn="ctr">
              <a:spcBef>
                <a:spcPts val="600"/>
              </a:spcBef>
              <a:spcAft>
                <a:spcPts val="0"/>
              </a:spcAft>
              <a:buNone/>
            </a:pPr>
            <a:r>
              <a:rPr b="1" lang="en-US" sz="2200"/>
              <a:t>Thank you so much to Dr. He and Yidan for their help on this project!</a:t>
            </a:r>
            <a:endParaRPr b="1" sz="2200"/>
          </a:p>
        </p:txBody>
      </p:sp>
      <p:pic>
        <p:nvPicPr>
          <p:cNvPr id="381" name="Google Shape;381;g3ab9e44d7c4_3_27"/>
          <p:cNvPicPr preferRelativeResize="0"/>
          <p:nvPr/>
        </p:nvPicPr>
        <p:blipFill>
          <a:blip r:embed="rId4">
            <a:alphaModFix/>
          </a:blip>
          <a:stretch>
            <a:fillRect/>
          </a:stretch>
        </p:blipFill>
        <p:spPr>
          <a:xfrm>
            <a:off x="2664440" y="1050114"/>
            <a:ext cx="1685419" cy="2022108"/>
          </a:xfrm>
          <a:prstGeom prst="rect">
            <a:avLst/>
          </a:prstGeom>
          <a:noFill/>
          <a:ln>
            <a:noFill/>
          </a:ln>
        </p:spPr>
      </p:pic>
      <p:pic>
        <p:nvPicPr>
          <p:cNvPr id="382" name="Google Shape;382;g3ab9e44d7c4_3_27"/>
          <p:cNvPicPr preferRelativeResize="0"/>
          <p:nvPr/>
        </p:nvPicPr>
        <p:blipFill>
          <a:blip r:embed="rId5">
            <a:alphaModFix/>
          </a:blip>
          <a:stretch>
            <a:fillRect/>
          </a:stretch>
        </p:blipFill>
        <p:spPr>
          <a:xfrm>
            <a:off x="4904561" y="1049914"/>
            <a:ext cx="1685418" cy="2022502"/>
          </a:xfrm>
          <a:prstGeom prst="rect">
            <a:avLst/>
          </a:prstGeom>
          <a:noFill/>
          <a:ln>
            <a:noFill/>
          </a:ln>
        </p:spPr>
      </p:pic>
      <p:pic>
        <p:nvPicPr>
          <p:cNvPr id="383" name="Google Shape;383;g3ab9e44d7c4_3_27"/>
          <p:cNvPicPr preferRelativeResize="0"/>
          <p:nvPr/>
        </p:nvPicPr>
        <p:blipFill>
          <a:blip r:embed="rId6">
            <a:alphaModFix/>
          </a:blip>
          <a:stretch>
            <a:fillRect/>
          </a:stretch>
        </p:blipFill>
        <p:spPr>
          <a:xfrm>
            <a:off x="5215500" y="1050100"/>
            <a:ext cx="1123924" cy="1063501"/>
          </a:xfrm>
          <a:prstGeom prst="rect">
            <a:avLst/>
          </a:prstGeom>
          <a:noFill/>
          <a:ln>
            <a:noFill/>
          </a:ln>
        </p:spPr>
      </p:pic>
      <p:pic>
        <p:nvPicPr>
          <p:cNvPr id="384" name="Google Shape;384;g3ab9e44d7c4_3_27"/>
          <p:cNvPicPr preferRelativeResize="0"/>
          <p:nvPr/>
        </p:nvPicPr>
        <p:blipFill>
          <a:blip r:embed="rId6">
            <a:alphaModFix/>
          </a:blip>
          <a:stretch>
            <a:fillRect/>
          </a:stretch>
        </p:blipFill>
        <p:spPr>
          <a:xfrm>
            <a:off x="2850736" y="920763"/>
            <a:ext cx="1312824" cy="10635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3ab9e44d7c4_2_2"/>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References</a:t>
            </a:r>
            <a:endParaRPr/>
          </a:p>
        </p:txBody>
      </p:sp>
      <p:sp>
        <p:nvSpPr>
          <p:cNvPr id="391" name="Google Shape;391;g3ab9e44d7c4_2_2"/>
          <p:cNvSpPr txBox="1"/>
          <p:nvPr>
            <p:ph idx="1" type="body"/>
          </p:nvPr>
        </p:nvSpPr>
        <p:spPr>
          <a:xfrm>
            <a:off x="457200" y="1200150"/>
            <a:ext cx="8229600" cy="35052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1200"/>
              </a:spcBef>
              <a:spcAft>
                <a:spcPts val="0"/>
              </a:spcAft>
              <a:buSzPts val="1100"/>
              <a:buFont typeface="Arial"/>
              <a:buAutoNum type="arabicPeriod"/>
            </a:pPr>
            <a:r>
              <a:rPr lang="en-US" sz="1100">
                <a:latin typeface="Arial"/>
                <a:ea typeface="Arial"/>
                <a:cs typeface="Arial"/>
                <a:sym typeface="Arial"/>
              </a:rPr>
              <a:t>Lawhern, V. J., Solon, A. J., Waytowich, N. R., Gordon, S. M., Hung, C. P., &amp; Lance, B. J. (2018). </a:t>
            </a:r>
            <a:r>
              <a:rPr i="1" lang="en-US" sz="1100">
                <a:latin typeface="Arial"/>
                <a:ea typeface="Arial"/>
                <a:cs typeface="Arial"/>
                <a:sym typeface="Arial"/>
              </a:rPr>
              <a:t>EEGNet: A compact convolutional neural network for EEG-based brain–computer interfaces</a:t>
            </a:r>
            <a:r>
              <a:rPr lang="en-US" sz="1100">
                <a:latin typeface="Arial"/>
                <a:ea typeface="Arial"/>
                <a:cs typeface="Arial"/>
                <a:sym typeface="Arial"/>
              </a:rPr>
              <a:t>. Journal of Neural Engineering, 15(5), 056013. </a:t>
            </a:r>
            <a:r>
              <a:rPr lang="en-US" sz="1100" u="sng">
                <a:solidFill>
                  <a:schemeClr val="hlink"/>
                </a:solidFill>
                <a:latin typeface="Arial"/>
                <a:ea typeface="Arial"/>
                <a:cs typeface="Arial"/>
                <a:sym typeface="Arial"/>
                <a:hlinkClick r:id="rId3"/>
              </a:rPr>
              <a:t>https://doi.org/10.1088/1741-2552/aace8c</a:t>
            </a:r>
            <a:endParaRPr sz="1100">
              <a:latin typeface="Arial"/>
              <a:ea typeface="Arial"/>
              <a:cs typeface="Arial"/>
              <a:sym typeface="Arial"/>
            </a:endParaRPr>
          </a:p>
          <a:p>
            <a:pPr indent="-298450" lvl="0" marL="457200" rtl="0" algn="l">
              <a:lnSpc>
                <a:spcPct val="115000"/>
              </a:lnSpc>
              <a:spcBef>
                <a:spcPts val="0"/>
              </a:spcBef>
              <a:spcAft>
                <a:spcPts val="0"/>
              </a:spcAft>
              <a:buSzPts val="1100"/>
              <a:buAutoNum type="arabicPeriod"/>
            </a:pPr>
            <a:r>
              <a:rPr lang="en-US" sz="1000">
                <a:solidFill>
                  <a:srgbClr val="333333"/>
                </a:solidFill>
                <a:highlight>
                  <a:srgbClr val="FFFFFF"/>
                </a:highlight>
                <a:latin typeface="Arial"/>
                <a:ea typeface="Arial"/>
                <a:cs typeface="Arial"/>
                <a:sym typeface="Arial"/>
              </a:rPr>
              <a:t>Kai Keng Ang, Zheng Yang Chin, Haihong Zhang and Cuntai Guan, "Filter Bank Common Spatial Pattern (FBCSP) in Brain-Computer Interface," </a:t>
            </a:r>
            <a:r>
              <a:rPr i="1" lang="en-US" sz="1000">
                <a:solidFill>
                  <a:srgbClr val="333333"/>
                </a:solidFill>
                <a:highlight>
                  <a:srgbClr val="FFFFFF"/>
                </a:highlight>
                <a:latin typeface="Arial"/>
                <a:ea typeface="Arial"/>
                <a:cs typeface="Arial"/>
                <a:sym typeface="Arial"/>
              </a:rPr>
              <a:t>2008 IEEE International Joint Conference on Neural Networks (IEEE World Congress on Computational Intelligence)</a:t>
            </a:r>
            <a:r>
              <a:rPr lang="en-US" sz="1000">
                <a:solidFill>
                  <a:srgbClr val="333333"/>
                </a:solidFill>
                <a:highlight>
                  <a:srgbClr val="FFFFFF"/>
                </a:highlight>
                <a:latin typeface="Arial"/>
                <a:ea typeface="Arial"/>
                <a:cs typeface="Arial"/>
                <a:sym typeface="Arial"/>
              </a:rPr>
              <a:t>, Hong Kong, China, 2008, pp. 2390-2397, doi: 10.1109/IJCNN.2008.4634130. keywords: {Classification algorithms;Filter bank;Filtering algorithms;Electroencephalography;Band pass filters;Gabor filters;Accuracy},</a:t>
            </a:r>
            <a:endParaRPr sz="1100">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pic>
        <p:nvPicPr>
          <p:cNvPr id="83" name="Google Shape;83;g3ab7617b4c1_1_50"/>
          <p:cNvPicPr preferRelativeResize="0"/>
          <p:nvPr/>
        </p:nvPicPr>
        <p:blipFill rotWithShape="1">
          <a:blip r:embed="rId3">
            <a:alphaModFix/>
          </a:blip>
          <a:srcRect b="0" l="7065" r="12283" t="0"/>
          <a:stretch/>
        </p:blipFill>
        <p:spPr>
          <a:xfrm>
            <a:off x="0" y="1501252"/>
            <a:ext cx="3041700" cy="2944973"/>
          </a:xfrm>
          <a:prstGeom prst="rect">
            <a:avLst/>
          </a:prstGeom>
          <a:noFill/>
          <a:ln>
            <a:noFill/>
          </a:ln>
        </p:spPr>
      </p:pic>
      <p:sp>
        <p:nvSpPr>
          <p:cNvPr id="84" name="Google Shape;84;g3ab7617b4c1_1_50"/>
          <p:cNvSpPr txBox="1"/>
          <p:nvPr>
            <p:ph type="title"/>
          </p:nvPr>
        </p:nvSpPr>
        <p:spPr>
          <a:xfrm>
            <a:off x="160435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PVC vs PTC and Online Classifier</a:t>
            </a:r>
            <a:endParaRPr/>
          </a:p>
        </p:txBody>
      </p:sp>
      <p:sp>
        <p:nvSpPr>
          <p:cNvPr id="85" name="Google Shape;85;g3ab7617b4c1_1_50"/>
          <p:cNvSpPr txBox="1"/>
          <p:nvPr>
            <p:ph idx="1" type="body"/>
          </p:nvPr>
        </p:nvSpPr>
        <p:spPr>
          <a:xfrm>
            <a:off x="2952300" y="2036829"/>
            <a:ext cx="5932200" cy="2218200"/>
          </a:xfrm>
          <a:prstGeom prst="rect">
            <a:avLst/>
          </a:prstGeom>
        </p:spPr>
        <p:txBody>
          <a:bodyPr anchorCtr="0" anchor="t" bIns="45700" lIns="91425" spcFirstLastPara="1" rIns="91425" wrap="square" tIns="45700">
            <a:noAutofit/>
          </a:bodyPr>
          <a:lstStyle/>
          <a:p>
            <a:pPr indent="-292100" lvl="0" marL="457200" rtl="0" algn="l">
              <a:lnSpc>
                <a:spcPct val="115000"/>
              </a:lnSpc>
              <a:spcBef>
                <a:spcPts val="1200"/>
              </a:spcBef>
              <a:spcAft>
                <a:spcPts val="0"/>
              </a:spcAft>
              <a:buClr>
                <a:schemeClr val="dk1"/>
              </a:buClr>
              <a:buSzPts val="1000"/>
              <a:buChar char="●"/>
            </a:pPr>
            <a:r>
              <a:rPr b="1" lang="en-US" sz="1000">
                <a:latin typeface="Arial"/>
                <a:ea typeface="Arial"/>
                <a:cs typeface="Arial"/>
                <a:sym typeface="Arial"/>
              </a:rPr>
              <a:t>PTC (Percent Total Correct):</a:t>
            </a:r>
            <a:r>
              <a:rPr lang="en-US" sz="1000">
                <a:latin typeface="Arial"/>
                <a:ea typeface="Arial"/>
                <a:cs typeface="Arial"/>
                <a:sym typeface="Arial"/>
              </a:rPr>
              <a:t> overall behavioral score – % of all trials where the final cursor/ball ends on the correct target (aborts counted as incorrect).</a:t>
            </a:r>
            <a:br>
              <a:rPr lang="en-US" sz="1000">
                <a:latin typeface="Arial"/>
                <a:ea typeface="Arial"/>
                <a:cs typeface="Arial"/>
                <a:sym typeface="Arial"/>
              </a:rPr>
            </a:b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PVC (Percent Valid Correct):</a:t>
            </a:r>
            <a:r>
              <a:rPr lang="en-US" sz="1000">
                <a:latin typeface="Arial"/>
                <a:ea typeface="Arial"/>
                <a:cs typeface="Arial"/>
                <a:sym typeface="Arial"/>
              </a:rPr>
              <a:t> classifier-centric score – % of </a:t>
            </a:r>
            <a:r>
              <a:rPr b="1" lang="en-US" sz="1000">
                <a:latin typeface="Arial"/>
                <a:ea typeface="Arial"/>
                <a:cs typeface="Arial"/>
                <a:sym typeface="Arial"/>
              </a:rPr>
              <a:t>hit vs. miss</a:t>
            </a:r>
            <a:r>
              <a:rPr lang="en-US" sz="1000">
                <a:latin typeface="Arial"/>
                <a:ea typeface="Arial"/>
                <a:cs typeface="Arial"/>
                <a:sym typeface="Arial"/>
              </a:rPr>
              <a:t> trials where the online classifier sends the cursor in the correct direction (aborted trials ignored).</a:t>
            </a:r>
            <a:br>
              <a:rPr lang="en-US" sz="1000">
                <a:latin typeface="Arial"/>
                <a:ea typeface="Arial"/>
                <a:cs typeface="Arial"/>
                <a:sym typeface="Arial"/>
              </a:rPr>
            </a:b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Online linear classifier:</a:t>
            </a:r>
            <a:r>
              <a:rPr lang="en-US" sz="1000">
                <a:latin typeface="Arial"/>
                <a:ea typeface="Arial"/>
                <a:cs typeface="Arial"/>
                <a:sym typeface="Arial"/>
              </a:rPr>
              <a:t> simple FT+LDA (</a:t>
            </a:r>
            <a:r>
              <a:rPr lang="en-US" sz="1000">
                <a:latin typeface="Arial"/>
                <a:ea typeface="Arial"/>
                <a:cs typeface="Arial"/>
                <a:sym typeface="Arial"/>
              </a:rPr>
              <a:t>using Burg AR) </a:t>
            </a:r>
            <a:r>
              <a:rPr lang="en-US" sz="1000">
                <a:latin typeface="Arial"/>
                <a:ea typeface="Arial"/>
                <a:cs typeface="Arial"/>
                <a:sym typeface="Arial"/>
              </a:rPr>
              <a:t>to estimate C3/C4 alpha power and their difference, then a 1-D LDA decides left vs. right (or up vs. down).</a:t>
            </a:r>
            <a:br>
              <a:rPr lang="en-US" sz="1000">
                <a:latin typeface="Arial"/>
                <a:ea typeface="Arial"/>
                <a:cs typeface="Arial"/>
                <a:sym typeface="Arial"/>
              </a:rPr>
            </a:br>
            <a:endParaRPr sz="1000">
              <a:latin typeface="Arial"/>
              <a:ea typeface="Arial"/>
              <a:cs typeface="Arial"/>
              <a:sym typeface="Arial"/>
            </a:endParaRPr>
          </a:p>
          <a:p>
            <a:pPr indent="-292100" lvl="0" marL="457200" rtl="0" algn="l">
              <a:lnSpc>
                <a:spcPct val="115000"/>
              </a:lnSpc>
              <a:spcBef>
                <a:spcPts val="0"/>
              </a:spcBef>
              <a:spcAft>
                <a:spcPts val="0"/>
              </a:spcAft>
              <a:buClr>
                <a:schemeClr val="dk1"/>
              </a:buClr>
              <a:buSzPts val="1000"/>
              <a:buChar char="●"/>
            </a:pPr>
            <a:r>
              <a:rPr b="1" lang="en-US" sz="1000">
                <a:latin typeface="Arial"/>
                <a:ea typeface="Arial"/>
                <a:cs typeface="Arial"/>
                <a:sym typeface="Arial"/>
              </a:rPr>
              <a:t>Why we use PVC:</a:t>
            </a:r>
            <a:r>
              <a:rPr lang="en-US" sz="1000">
                <a:latin typeface="Arial"/>
                <a:ea typeface="Arial"/>
                <a:cs typeface="Arial"/>
                <a:sym typeface="Arial"/>
              </a:rPr>
              <a:t> our offline models are also evaluated on </a:t>
            </a:r>
            <a:r>
              <a:rPr b="1" lang="en-US" sz="1000">
                <a:latin typeface="Arial"/>
                <a:ea typeface="Arial"/>
                <a:cs typeface="Arial"/>
                <a:sym typeface="Arial"/>
              </a:rPr>
              <a:t>non-aborted trials only</a:t>
            </a:r>
            <a:r>
              <a:rPr lang="en-US" sz="1000">
                <a:latin typeface="Arial"/>
                <a:ea typeface="Arial"/>
                <a:cs typeface="Arial"/>
                <a:sym typeface="Arial"/>
              </a:rPr>
              <a:t>, so using PVC (and skipping aborted trials) makes our performance directly comparable to the original online linear classifier.</a:t>
            </a:r>
            <a:endParaRPr sz="1000">
              <a:latin typeface="Arial"/>
              <a:ea typeface="Arial"/>
              <a:cs typeface="Arial"/>
              <a:sym typeface="Arial"/>
            </a:endParaRPr>
          </a:p>
        </p:txBody>
      </p:sp>
      <p:pic>
        <p:nvPicPr>
          <p:cNvPr id="86" name="Google Shape;86;g3ab7617b4c1_1_50"/>
          <p:cNvPicPr preferRelativeResize="0"/>
          <p:nvPr/>
        </p:nvPicPr>
        <p:blipFill>
          <a:blip r:embed="rId4">
            <a:alphaModFix/>
          </a:blip>
          <a:stretch>
            <a:fillRect/>
          </a:stretch>
        </p:blipFill>
        <p:spPr>
          <a:xfrm>
            <a:off x="2814175" y="1026025"/>
            <a:ext cx="2526750" cy="803275"/>
          </a:xfrm>
          <a:prstGeom prst="rect">
            <a:avLst/>
          </a:prstGeom>
          <a:noFill/>
          <a:ln>
            <a:noFill/>
          </a:ln>
        </p:spPr>
      </p:pic>
      <p:pic>
        <p:nvPicPr>
          <p:cNvPr id="87" name="Google Shape;87;g3ab7617b4c1_1_50"/>
          <p:cNvPicPr preferRelativeResize="0"/>
          <p:nvPr/>
        </p:nvPicPr>
        <p:blipFill rotWithShape="1">
          <a:blip r:embed="rId5">
            <a:alphaModFix/>
          </a:blip>
          <a:srcRect b="0" l="0" r="0" t="5731"/>
          <a:stretch/>
        </p:blipFill>
        <p:spPr>
          <a:xfrm>
            <a:off x="5349056" y="1044680"/>
            <a:ext cx="3547370" cy="803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g3aac80368c5_2_154"/>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Online Performance</a:t>
            </a:r>
            <a:endParaRPr/>
          </a:p>
        </p:txBody>
      </p:sp>
      <p:sp>
        <p:nvSpPr>
          <p:cNvPr id="94" name="Google Shape;94;g3aac80368c5_2_154"/>
          <p:cNvSpPr txBox="1"/>
          <p:nvPr>
            <p:ph idx="1" type="body"/>
          </p:nvPr>
        </p:nvSpPr>
        <p:spPr>
          <a:xfrm>
            <a:off x="457200" y="1200150"/>
            <a:ext cx="8229600" cy="3505200"/>
          </a:xfrm>
          <a:prstGeom prst="rect">
            <a:avLst/>
          </a:prstGeom>
        </p:spPr>
        <p:txBody>
          <a:bodyPr anchorCtr="0" anchor="t" bIns="45700" lIns="91425" spcFirstLastPara="1" rIns="91425" wrap="square" tIns="45700">
            <a:noAutofit/>
          </a:bodyPr>
          <a:lstStyle/>
          <a:p>
            <a:pPr indent="0" lvl="0" marL="0" rtl="0" algn="l">
              <a:spcBef>
                <a:spcPts val="600"/>
              </a:spcBef>
              <a:spcAft>
                <a:spcPts val="0"/>
              </a:spcAft>
              <a:buNone/>
            </a:pPr>
            <a:r>
              <a:t/>
            </a:r>
            <a:endParaRPr/>
          </a:p>
        </p:txBody>
      </p:sp>
      <p:pic>
        <p:nvPicPr>
          <p:cNvPr id="95" name="Google Shape;95;g3aac80368c5_2_154"/>
          <p:cNvPicPr preferRelativeResize="0"/>
          <p:nvPr/>
        </p:nvPicPr>
        <p:blipFill>
          <a:blip r:embed="rId3">
            <a:alphaModFix/>
          </a:blip>
          <a:stretch>
            <a:fillRect/>
          </a:stretch>
        </p:blipFill>
        <p:spPr>
          <a:xfrm>
            <a:off x="457200" y="1230487"/>
            <a:ext cx="8065152" cy="3007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g3ab9e44d7c4_2_25"/>
          <p:cNvSpPr txBox="1"/>
          <p:nvPr>
            <p:ph idx="4294967295" type="title"/>
          </p:nvPr>
        </p:nvSpPr>
        <p:spPr>
          <a:xfrm>
            <a:off x="1588675" y="1999950"/>
            <a:ext cx="6141600" cy="1143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4600">
                <a:solidFill>
                  <a:schemeClr val="lt1"/>
                </a:solidFill>
              </a:rPr>
              <a:t>Preprocessing + Feature Selection</a:t>
            </a:r>
            <a:endParaRPr sz="46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g3ab75799ec2_0_0"/>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Preprocessing</a:t>
            </a:r>
            <a:endParaRPr/>
          </a:p>
        </p:txBody>
      </p:sp>
      <p:pic>
        <p:nvPicPr>
          <p:cNvPr id="108" name="Google Shape;108;g3ab75799ec2_0_0"/>
          <p:cNvPicPr preferRelativeResize="0"/>
          <p:nvPr/>
        </p:nvPicPr>
        <p:blipFill>
          <a:blip r:embed="rId3">
            <a:alphaModFix/>
          </a:blip>
          <a:stretch>
            <a:fillRect/>
          </a:stretch>
        </p:blipFill>
        <p:spPr>
          <a:xfrm>
            <a:off x="651171" y="2641267"/>
            <a:ext cx="1976925" cy="1869275"/>
          </a:xfrm>
          <a:prstGeom prst="rect">
            <a:avLst/>
          </a:prstGeom>
          <a:noFill/>
          <a:ln>
            <a:noFill/>
          </a:ln>
        </p:spPr>
      </p:pic>
      <p:sp>
        <p:nvSpPr>
          <p:cNvPr id="109" name="Google Shape;109;g3ab75799ec2_0_0"/>
          <p:cNvSpPr/>
          <p:nvPr/>
        </p:nvSpPr>
        <p:spPr>
          <a:xfrm>
            <a:off x="1213349" y="1287538"/>
            <a:ext cx="1485300" cy="10572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Selecting Motor ROI</a:t>
            </a:r>
            <a:endParaRPr b="1" sz="1600">
              <a:latin typeface="Open Sans"/>
              <a:ea typeface="Open Sans"/>
              <a:cs typeface="Open Sans"/>
              <a:sym typeface="Open Sans"/>
            </a:endParaRPr>
          </a:p>
        </p:txBody>
      </p:sp>
      <p:sp>
        <p:nvSpPr>
          <p:cNvPr id="110" name="Google Shape;110;g3ab75799ec2_0_0"/>
          <p:cNvSpPr/>
          <p:nvPr/>
        </p:nvSpPr>
        <p:spPr>
          <a:xfrm>
            <a:off x="2908724" y="1306838"/>
            <a:ext cx="1485300" cy="10572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Bandpass</a:t>
            </a:r>
            <a:endParaRPr b="1" sz="1600">
              <a:latin typeface="Open Sans"/>
              <a:ea typeface="Open Sans"/>
              <a:cs typeface="Open Sans"/>
              <a:sym typeface="Open Sans"/>
            </a:endParaRPr>
          </a:p>
          <a:p>
            <a:pPr indent="0" lvl="0" marL="0" rtl="0" algn="ctr">
              <a:spcBef>
                <a:spcPts val="0"/>
              </a:spcBef>
              <a:spcAft>
                <a:spcPts val="0"/>
              </a:spcAft>
              <a:buNone/>
            </a:pPr>
            <a:r>
              <a:rPr lang="en-US" sz="1100">
                <a:latin typeface="Open Sans"/>
                <a:ea typeface="Open Sans"/>
                <a:cs typeface="Open Sans"/>
                <a:sym typeface="Open Sans"/>
              </a:rPr>
              <a:t>(</a:t>
            </a:r>
            <a:r>
              <a:rPr lang="en-US" sz="1000">
                <a:solidFill>
                  <a:schemeClr val="dk1"/>
                </a:solidFill>
              </a:rPr>
              <a:t>~</a:t>
            </a:r>
            <a:r>
              <a:rPr lang="en-US" sz="1100">
                <a:latin typeface="Open Sans"/>
                <a:ea typeface="Open Sans"/>
                <a:cs typeface="Open Sans"/>
                <a:sym typeface="Open Sans"/>
              </a:rPr>
              <a:t>8-30 Hz)</a:t>
            </a:r>
            <a:endParaRPr sz="1100">
              <a:latin typeface="Open Sans"/>
              <a:ea typeface="Open Sans"/>
              <a:cs typeface="Open Sans"/>
              <a:sym typeface="Open Sans"/>
            </a:endParaRPr>
          </a:p>
        </p:txBody>
      </p:sp>
      <p:sp>
        <p:nvSpPr>
          <p:cNvPr id="111" name="Google Shape;111;g3ab75799ec2_0_0"/>
          <p:cNvSpPr/>
          <p:nvPr/>
        </p:nvSpPr>
        <p:spPr>
          <a:xfrm>
            <a:off x="4604099" y="1306838"/>
            <a:ext cx="1485300" cy="10572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CAR</a:t>
            </a:r>
            <a:endParaRPr b="1" sz="1600">
              <a:latin typeface="Open Sans"/>
              <a:ea typeface="Open Sans"/>
              <a:cs typeface="Open Sans"/>
              <a:sym typeface="Open Sans"/>
            </a:endParaRPr>
          </a:p>
        </p:txBody>
      </p:sp>
      <p:sp>
        <p:nvSpPr>
          <p:cNvPr id="112" name="Google Shape;112;g3ab75799ec2_0_0"/>
          <p:cNvSpPr/>
          <p:nvPr/>
        </p:nvSpPr>
        <p:spPr>
          <a:xfrm>
            <a:off x="6299474" y="1306838"/>
            <a:ext cx="1485300" cy="10572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Down-</a:t>
            </a:r>
            <a:endParaRPr b="1" sz="1600">
              <a:latin typeface="Open Sans"/>
              <a:ea typeface="Open Sans"/>
              <a:cs typeface="Open Sans"/>
              <a:sym typeface="Open Sans"/>
            </a:endParaRPr>
          </a:p>
          <a:p>
            <a:pPr indent="0" lvl="0" marL="0" rtl="0" algn="ctr">
              <a:spcBef>
                <a:spcPts val="0"/>
              </a:spcBef>
              <a:spcAft>
                <a:spcPts val="0"/>
              </a:spcAft>
              <a:buNone/>
            </a:pPr>
            <a:r>
              <a:rPr b="1" lang="en-US" sz="1600">
                <a:latin typeface="Open Sans"/>
                <a:ea typeface="Open Sans"/>
                <a:cs typeface="Open Sans"/>
                <a:sym typeface="Open Sans"/>
              </a:rPr>
              <a:t>sampling</a:t>
            </a:r>
            <a:endParaRPr b="1" sz="1600">
              <a:latin typeface="Open Sans"/>
              <a:ea typeface="Open Sans"/>
              <a:cs typeface="Open Sans"/>
              <a:sym typeface="Open Sans"/>
            </a:endParaRPr>
          </a:p>
        </p:txBody>
      </p:sp>
      <p:sp>
        <p:nvSpPr>
          <p:cNvPr id="113" name="Google Shape;113;g3ab75799ec2_0_0"/>
          <p:cNvSpPr txBox="1"/>
          <p:nvPr/>
        </p:nvSpPr>
        <p:spPr>
          <a:xfrm>
            <a:off x="172025" y="1593700"/>
            <a:ext cx="747600" cy="4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latin typeface="Open Sans"/>
                <a:ea typeface="Open Sans"/>
                <a:cs typeface="Open Sans"/>
                <a:sym typeface="Open Sans"/>
              </a:rPr>
              <a:t>Data</a:t>
            </a:r>
            <a:endParaRPr b="1" sz="1700">
              <a:solidFill>
                <a:schemeClr val="dk1"/>
              </a:solidFill>
              <a:latin typeface="Open Sans"/>
              <a:ea typeface="Open Sans"/>
              <a:cs typeface="Open Sans"/>
              <a:sym typeface="Open Sans"/>
            </a:endParaRPr>
          </a:p>
        </p:txBody>
      </p:sp>
      <p:sp>
        <p:nvSpPr>
          <p:cNvPr id="114" name="Google Shape;114;g3ab75799ec2_0_0"/>
          <p:cNvSpPr/>
          <p:nvPr/>
        </p:nvSpPr>
        <p:spPr>
          <a:xfrm>
            <a:off x="3015500" y="2660753"/>
            <a:ext cx="3180600" cy="18303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600">
                <a:latin typeface="Open Sans"/>
                <a:ea typeface="Open Sans"/>
                <a:cs typeface="Open Sans"/>
                <a:sym typeface="Open Sans"/>
              </a:rPr>
              <a:t>Optional:</a:t>
            </a:r>
            <a:endParaRPr b="1"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b="1" lang="en-US" sz="1600">
                <a:latin typeface="Open Sans"/>
                <a:ea typeface="Open Sans"/>
                <a:cs typeface="Open Sans"/>
                <a:sym typeface="Open Sans"/>
              </a:rPr>
              <a:t>Laplacian</a:t>
            </a:r>
            <a:endParaRPr b="1"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b="1" lang="en-US" sz="1600">
                <a:latin typeface="Open Sans"/>
                <a:ea typeface="Open Sans"/>
                <a:cs typeface="Open Sans"/>
                <a:sym typeface="Open Sans"/>
              </a:rPr>
              <a:t>ICA</a:t>
            </a:r>
            <a:endParaRPr b="1" sz="1600">
              <a:latin typeface="Open Sans"/>
              <a:ea typeface="Open Sans"/>
              <a:cs typeface="Open Sans"/>
              <a:sym typeface="Open Sans"/>
            </a:endParaRPr>
          </a:p>
          <a:p>
            <a:pPr indent="-330200" lvl="0" marL="457200" rtl="0" algn="l">
              <a:spcBef>
                <a:spcPts val="0"/>
              </a:spcBef>
              <a:spcAft>
                <a:spcPts val="0"/>
              </a:spcAft>
              <a:buSzPts val="1600"/>
              <a:buFont typeface="Open Sans"/>
              <a:buChar char="-"/>
            </a:pPr>
            <a:r>
              <a:rPr b="1" lang="en-US" sz="1600">
                <a:latin typeface="Open Sans"/>
                <a:ea typeface="Open Sans"/>
                <a:cs typeface="Open Sans"/>
                <a:sym typeface="Open Sans"/>
              </a:rPr>
              <a:t>Epoch exclusion criteria (too short,   </a:t>
            </a:r>
            <a:r>
              <a:rPr b="1" lang="en-US" sz="1600" u="sng">
                <a:latin typeface="Open Sans"/>
                <a:ea typeface="Open Sans"/>
                <a:cs typeface="Open Sans"/>
                <a:sym typeface="Open Sans"/>
              </a:rPr>
              <a:t>trial aborted</a:t>
            </a:r>
            <a:r>
              <a:rPr b="1" lang="en-US" sz="1600">
                <a:latin typeface="Open Sans"/>
                <a:ea typeface="Open Sans"/>
                <a:cs typeface="Open Sans"/>
                <a:sym typeface="Open Sans"/>
              </a:rPr>
              <a:t>)</a:t>
            </a:r>
            <a:endParaRPr b="1" sz="1600">
              <a:latin typeface="Open Sans"/>
              <a:ea typeface="Open Sans"/>
              <a:cs typeface="Open Sans"/>
              <a:sym typeface="Open Sans"/>
            </a:endParaRPr>
          </a:p>
        </p:txBody>
      </p:sp>
      <p:cxnSp>
        <p:nvCxnSpPr>
          <p:cNvPr id="115" name="Google Shape;115;g3ab75799ec2_0_0"/>
          <p:cNvCxnSpPr>
            <a:stCxn id="113" idx="3"/>
            <a:endCxn id="109" idx="1"/>
          </p:cNvCxnSpPr>
          <p:nvPr/>
        </p:nvCxnSpPr>
        <p:spPr>
          <a:xfrm>
            <a:off x="919625" y="1816150"/>
            <a:ext cx="293700" cy="0"/>
          </a:xfrm>
          <a:prstGeom prst="straightConnector1">
            <a:avLst/>
          </a:prstGeom>
          <a:noFill/>
          <a:ln cap="flat" cmpd="sng" w="28575">
            <a:solidFill>
              <a:srgbClr val="1E1F22"/>
            </a:solidFill>
            <a:prstDash val="solid"/>
            <a:round/>
            <a:headEnd len="med" w="med" type="none"/>
            <a:tailEnd len="med" w="med" type="triangle"/>
          </a:ln>
        </p:spPr>
      </p:cxnSp>
      <p:cxnSp>
        <p:nvCxnSpPr>
          <p:cNvPr id="116" name="Google Shape;116;g3ab75799ec2_0_0"/>
          <p:cNvCxnSpPr>
            <a:endCxn id="110" idx="1"/>
          </p:cNvCxnSpPr>
          <p:nvPr/>
        </p:nvCxnSpPr>
        <p:spPr>
          <a:xfrm>
            <a:off x="2698724" y="1835438"/>
            <a:ext cx="210000" cy="0"/>
          </a:xfrm>
          <a:prstGeom prst="straightConnector1">
            <a:avLst/>
          </a:prstGeom>
          <a:noFill/>
          <a:ln cap="flat" cmpd="sng" w="28575">
            <a:solidFill>
              <a:srgbClr val="1E1F22"/>
            </a:solidFill>
            <a:prstDash val="solid"/>
            <a:round/>
            <a:headEnd len="med" w="med" type="none"/>
            <a:tailEnd len="med" w="med" type="triangle"/>
          </a:ln>
        </p:spPr>
      </p:cxnSp>
      <p:cxnSp>
        <p:nvCxnSpPr>
          <p:cNvPr id="117" name="Google Shape;117;g3ab75799ec2_0_0"/>
          <p:cNvCxnSpPr/>
          <p:nvPr/>
        </p:nvCxnSpPr>
        <p:spPr>
          <a:xfrm>
            <a:off x="4394062" y="1835438"/>
            <a:ext cx="210000" cy="0"/>
          </a:xfrm>
          <a:prstGeom prst="straightConnector1">
            <a:avLst/>
          </a:prstGeom>
          <a:noFill/>
          <a:ln cap="flat" cmpd="sng" w="28575">
            <a:solidFill>
              <a:srgbClr val="1E1F22"/>
            </a:solidFill>
            <a:prstDash val="solid"/>
            <a:round/>
            <a:headEnd len="med" w="med" type="none"/>
            <a:tailEnd len="med" w="med" type="triangle"/>
          </a:ln>
        </p:spPr>
      </p:cxnSp>
      <p:cxnSp>
        <p:nvCxnSpPr>
          <p:cNvPr id="118" name="Google Shape;118;g3ab75799ec2_0_0"/>
          <p:cNvCxnSpPr/>
          <p:nvPr/>
        </p:nvCxnSpPr>
        <p:spPr>
          <a:xfrm>
            <a:off x="6089387" y="1816138"/>
            <a:ext cx="210000" cy="0"/>
          </a:xfrm>
          <a:prstGeom prst="straightConnector1">
            <a:avLst/>
          </a:prstGeom>
          <a:noFill/>
          <a:ln cap="flat" cmpd="sng" w="28575">
            <a:solidFill>
              <a:srgbClr val="1E1F22"/>
            </a:solidFill>
            <a:prstDash val="solid"/>
            <a:round/>
            <a:headEnd len="med" w="med" type="none"/>
            <a:tailEnd len="med" w="med" type="triangle"/>
          </a:ln>
        </p:spPr>
      </p:cxnSp>
      <p:sp>
        <p:nvSpPr>
          <p:cNvPr id="119" name="Google Shape;119;g3ab75799ec2_0_0"/>
          <p:cNvSpPr txBox="1"/>
          <p:nvPr/>
        </p:nvSpPr>
        <p:spPr>
          <a:xfrm>
            <a:off x="7994850" y="1613000"/>
            <a:ext cx="969300" cy="4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latin typeface="Open Sans"/>
                <a:ea typeface="Open Sans"/>
                <a:cs typeface="Open Sans"/>
                <a:sym typeface="Open Sans"/>
              </a:rPr>
              <a:t>Epochs</a:t>
            </a:r>
            <a:endParaRPr b="1" sz="1700">
              <a:solidFill>
                <a:schemeClr val="dk1"/>
              </a:solidFill>
              <a:latin typeface="Open Sans"/>
              <a:ea typeface="Open Sans"/>
              <a:cs typeface="Open Sans"/>
              <a:sym typeface="Open Sans"/>
            </a:endParaRPr>
          </a:p>
        </p:txBody>
      </p:sp>
      <p:cxnSp>
        <p:nvCxnSpPr>
          <p:cNvPr id="120" name="Google Shape;120;g3ab75799ec2_0_0"/>
          <p:cNvCxnSpPr/>
          <p:nvPr/>
        </p:nvCxnSpPr>
        <p:spPr>
          <a:xfrm>
            <a:off x="7784787" y="1835438"/>
            <a:ext cx="210000" cy="0"/>
          </a:xfrm>
          <a:prstGeom prst="straightConnector1">
            <a:avLst/>
          </a:prstGeom>
          <a:noFill/>
          <a:ln cap="flat" cmpd="sng" w="28575">
            <a:solidFill>
              <a:srgbClr val="1E1F22"/>
            </a:solidFill>
            <a:prstDash val="solid"/>
            <a:round/>
            <a:headEnd len="med" w="med" type="none"/>
            <a:tailEnd len="med" w="med" type="triangle"/>
          </a:ln>
        </p:spPr>
      </p:cxnSp>
      <p:cxnSp>
        <p:nvCxnSpPr>
          <p:cNvPr id="121" name="Google Shape;121;g3ab75799ec2_0_0"/>
          <p:cNvCxnSpPr>
            <a:endCxn id="119" idx="1"/>
          </p:cNvCxnSpPr>
          <p:nvPr/>
        </p:nvCxnSpPr>
        <p:spPr>
          <a:xfrm rot="10800000">
            <a:off x="7994850" y="1835450"/>
            <a:ext cx="17100" cy="1747800"/>
          </a:xfrm>
          <a:prstGeom prst="straightConnector1">
            <a:avLst/>
          </a:prstGeom>
          <a:noFill/>
          <a:ln cap="flat" cmpd="sng" w="28575">
            <a:solidFill>
              <a:srgbClr val="1E1F22"/>
            </a:solidFill>
            <a:prstDash val="solid"/>
            <a:round/>
            <a:headEnd len="med" w="med" type="none"/>
            <a:tailEnd len="med" w="med" type="triangle"/>
          </a:ln>
        </p:spPr>
      </p:cxnSp>
      <p:cxnSp>
        <p:nvCxnSpPr>
          <p:cNvPr id="122" name="Google Shape;122;g3ab75799ec2_0_0"/>
          <p:cNvCxnSpPr>
            <a:stCxn id="114" idx="3"/>
          </p:cNvCxnSpPr>
          <p:nvPr/>
        </p:nvCxnSpPr>
        <p:spPr>
          <a:xfrm>
            <a:off x="6196100" y="3575903"/>
            <a:ext cx="1824600" cy="7200"/>
          </a:xfrm>
          <a:prstGeom prst="straightConnector1">
            <a:avLst/>
          </a:prstGeom>
          <a:noFill/>
          <a:ln cap="flat" cmpd="sng" w="28575">
            <a:solidFill>
              <a:srgbClr val="1E1F2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g3ab75799ec2_0_22"/>
          <p:cNvSpPr txBox="1"/>
          <p:nvPr>
            <p:ph type="title"/>
          </p:nvPr>
        </p:nvSpPr>
        <p:spPr>
          <a:xfrm>
            <a:off x="1905000" y="361950"/>
            <a:ext cx="6141600" cy="609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Common Spatial Pattern</a:t>
            </a:r>
            <a:endParaRPr/>
          </a:p>
        </p:txBody>
      </p:sp>
      <p:sp>
        <p:nvSpPr>
          <p:cNvPr id="129" name="Google Shape;129;g3ab75799ec2_0_22"/>
          <p:cNvSpPr txBox="1"/>
          <p:nvPr>
            <p:ph idx="1" type="body"/>
          </p:nvPr>
        </p:nvSpPr>
        <p:spPr>
          <a:xfrm>
            <a:off x="457200" y="1200150"/>
            <a:ext cx="4776600" cy="3505200"/>
          </a:xfrm>
          <a:prstGeom prst="rect">
            <a:avLst/>
          </a:prstGeom>
        </p:spPr>
        <p:txBody>
          <a:bodyPr anchorCtr="0" anchor="t" bIns="45700" lIns="91425" spcFirstLastPara="1" rIns="91425" wrap="square" tIns="45700">
            <a:noAutofit/>
          </a:bodyPr>
          <a:lstStyle/>
          <a:p>
            <a:pPr indent="-317500" lvl="0" marL="457200" rtl="0" algn="l">
              <a:lnSpc>
                <a:spcPct val="150000"/>
              </a:lnSpc>
              <a:spcBef>
                <a:spcPts val="600"/>
              </a:spcBef>
              <a:spcAft>
                <a:spcPts val="0"/>
              </a:spcAft>
              <a:buSzPts val="1400"/>
              <a:buChar char="●"/>
            </a:pPr>
            <a:r>
              <a:rPr lang="en-US"/>
              <a:t>CSP identifies spatial filters with </a:t>
            </a:r>
            <a:r>
              <a:rPr b="1" lang="en-US"/>
              <a:t>maximal variance for one class and minimal variance for the other</a:t>
            </a:r>
            <a:r>
              <a:rPr lang="en-US"/>
              <a:t>, enhancing discriminative features.</a:t>
            </a:r>
            <a:endParaRPr/>
          </a:p>
          <a:p>
            <a:pPr indent="-354330" lvl="1" marL="914400" rtl="0" algn="l">
              <a:lnSpc>
                <a:spcPct val="150000"/>
              </a:lnSpc>
              <a:spcBef>
                <a:spcPts val="600"/>
              </a:spcBef>
              <a:spcAft>
                <a:spcPts val="0"/>
              </a:spcAft>
              <a:buSzPts val="1980"/>
              <a:buChar char="○"/>
            </a:pPr>
            <a:r>
              <a:rPr lang="en-US"/>
              <a:t>Motor imagery produces </a:t>
            </a:r>
            <a:r>
              <a:rPr b="1" lang="en-US"/>
              <a:t>distinct spatial patterns</a:t>
            </a:r>
            <a:r>
              <a:rPr lang="en-US"/>
              <a:t> in</a:t>
            </a:r>
            <a:r>
              <a:rPr b="1" lang="en-US"/>
              <a:t> mu (8–13 Hz)</a:t>
            </a:r>
            <a:r>
              <a:rPr lang="en-US"/>
              <a:t> and </a:t>
            </a:r>
            <a:r>
              <a:rPr b="1" lang="en-US"/>
              <a:t>beta (13–30 Hz)</a:t>
            </a:r>
            <a:r>
              <a:rPr lang="en-US"/>
              <a:t> rhythms over sensorimotor cortex.</a:t>
            </a:r>
            <a:endParaRPr/>
          </a:p>
          <a:p>
            <a:pPr indent="-317500" lvl="0" marL="457200" rtl="0" algn="l">
              <a:lnSpc>
                <a:spcPct val="150000"/>
              </a:lnSpc>
              <a:spcBef>
                <a:spcPts val="600"/>
              </a:spcBef>
              <a:spcAft>
                <a:spcPts val="0"/>
              </a:spcAft>
              <a:buSzPts val="1400"/>
              <a:buChar char="●"/>
            </a:pPr>
            <a:r>
              <a:rPr lang="en-US"/>
              <a:t>The EEG is often </a:t>
            </a:r>
            <a:r>
              <a:rPr b="1" lang="en-US"/>
              <a:t>band-pass filtered into multiple frequency bands</a:t>
            </a:r>
            <a:r>
              <a:rPr lang="en-US"/>
              <a:t> (e.g., filter bank CSP) to capture band-specific discriminative features.</a:t>
            </a:r>
            <a:endParaRPr/>
          </a:p>
        </p:txBody>
      </p:sp>
      <p:pic>
        <p:nvPicPr>
          <p:cNvPr id="130" name="Google Shape;130;g3ab75799ec2_0_22"/>
          <p:cNvPicPr preferRelativeResize="0"/>
          <p:nvPr/>
        </p:nvPicPr>
        <p:blipFill>
          <a:blip r:embed="rId3">
            <a:alphaModFix/>
          </a:blip>
          <a:stretch>
            <a:fillRect/>
          </a:stretch>
        </p:blipFill>
        <p:spPr>
          <a:xfrm>
            <a:off x="5363350" y="1296225"/>
            <a:ext cx="3350150" cy="2782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377eb493248_0_0"/>
          <p:cNvSpPr txBox="1"/>
          <p:nvPr>
            <p:ph type="title"/>
          </p:nvPr>
        </p:nvSpPr>
        <p:spPr>
          <a:xfrm>
            <a:off x="1905000" y="361950"/>
            <a:ext cx="6141600" cy="6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Filter Bank CSP (FBCSP)</a:t>
            </a:r>
            <a:endParaRPr/>
          </a:p>
        </p:txBody>
      </p:sp>
      <p:sp>
        <p:nvSpPr>
          <p:cNvPr id="137" name="Google Shape;137;g377eb493248_0_0"/>
          <p:cNvSpPr/>
          <p:nvPr/>
        </p:nvSpPr>
        <p:spPr>
          <a:xfrm>
            <a:off x="1104336" y="1287575"/>
            <a:ext cx="1485300" cy="32679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600">
              <a:latin typeface="Open Sans"/>
              <a:ea typeface="Open Sans"/>
              <a:cs typeface="Open Sans"/>
              <a:sym typeface="Open Sans"/>
            </a:endParaRPr>
          </a:p>
          <a:p>
            <a:pPr indent="0" lvl="0" marL="0" rtl="0" algn="ctr">
              <a:spcBef>
                <a:spcPts val="0"/>
              </a:spcBef>
              <a:spcAft>
                <a:spcPts val="0"/>
              </a:spcAft>
              <a:buNone/>
            </a:pPr>
            <a:r>
              <a:t/>
            </a:r>
            <a:endParaRPr b="1" sz="1600">
              <a:latin typeface="Open Sans"/>
              <a:ea typeface="Open Sans"/>
              <a:cs typeface="Open Sans"/>
              <a:sym typeface="Open Sans"/>
            </a:endParaRPr>
          </a:p>
          <a:p>
            <a:pPr indent="0" lvl="0" marL="0" rtl="0" algn="ctr">
              <a:spcBef>
                <a:spcPts val="0"/>
              </a:spcBef>
              <a:spcAft>
                <a:spcPts val="0"/>
              </a:spcAft>
              <a:buNone/>
            </a:pPr>
            <a:r>
              <a:t/>
            </a:r>
            <a:endParaRPr b="1" sz="1600">
              <a:latin typeface="Open Sans"/>
              <a:ea typeface="Open Sans"/>
              <a:cs typeface="Open Sans"/>
              <a:sym typeface="Open Sans"/>
            </a:endParaRPr>
          </a:p>
          <a:p>
            <a:pPr indent="0" lvl="0" marL="0" rtl="0" algn="ctr">
              <a:spcBef>
                <a:spcPts val="0"/>
              </a:spcBef>
              <a:spcAft>
                <a:spcPts val="0"/>
              </a:spcAft>
              <a:buNone/>
            </a:pPr>
            <a:r>
              <a:t/>
            </a:r>
            <a:endParaRPr b="1" sz="1600">
              <a:latin typeface="Open Sans"/>
              <a:ea typeface="Open Sans"/>
              <a:cs typeface="Open Sans"/>
              <a:sym typeface="Open Sans"/>
            </a:endParaRPr>
          </a:p>
          <a:p>
            <a:pPr indent="0" lvl="0" marL="0" rtl="0" algn="ctr">
              <a:spcBef>
                <a:spcPts val="0"/>
              </a:spcBef>
              <a:spcAft>
                <a:spcPts val="0"/>
              </a:spcAft>
              <a:buNone/>
            </a:pPr>
            <a:r>
              <a:rPr b="1" lang="en-US" sz="1600">
                <a:latin typeface="Open Sans"/>
                <a:ea typeface="Open Sans"/>
                <a:cs typeface="Open Sans"/>
                <a:sym typeface="Open Sans"/>
              </a:rPr>
              <a:t>.</a:t>
            </a:r>
            <a:endParaRPr b="1" sz="1600">
              <a:latin typeface="Open Sans"/>
              <a:ea typeface="Open Sans"/>
              <a:cs typeface="Open Sans"/>
              <a:sym typeface="Open Sans"/>
            </a:endParaRPr>
          </a:p>
          <a:p>
            <a:pPr indent="0" lvl="0" marL="0" rtl="0" algn="ctr">
              <a:spcBef>
                <a:spcPts val="0"/>
              </a:spcBef>
              <a:spcAft>
                <a:spcPts val="0"/>
              </a:spcAft>
              <a:buNone/>
            </a:pPr>
            <a:r>
              <a:rPr b="1" lang="en-US" sz="1600">
                <a:latin typeface="Open Sans"/>
                <a:ea typeface="Open Sans"/>
                <a:cs typeface="Open Sans"/>
                <a:sym typeface="Open Sans"/>
              </a:rPr>
              <a:t>.</a:t>
            </a:r>
            <a:endParaRPr b="1" sz="1600">
              <a:latin typeface="Open Sans"/>
              <a:ea typeface="Open Sans"/>
              <a:cs typeface="Open Sans"/>
              <a:sym typeface="Open Sans"/>
            </a:endParaRPr>
          </a:p>
          <a:p>
            <a:pPr indent="0" lvl="0" marL="0" rtl="0" algn="ctr">
              <a:spcBef>
                <a:spcPts val="0"/>
              </a:spcBef>
              <a:spcAft>
                <a:spcPts val="0"/>
              </a:spcAft>
              <a:buNone/>
            </a:pPr>
            <a:r>
              <a:rPr b="1" lang="en-US" sz="1600">
                <a:latin typeface="Open Sans"/>
                <a:ea typeface="Open Sans"/>
                <a:cs typeface="Open Sans"/>
                <a:sym typeface="Open Sans"/>
              </a:rPr>
              <a:t>.</a:t>
            </a:r>
            <a:endParaRPr b="1" sz="1600">
              <a:latin typeface="Open Sans"/>
              <a:ea typeface="Open Sans"/>
              <a:cs typeface="Open Sans"/>
              <a:sym typeface="Open Sans"/>
            </a:endParaRPr>
          </a:p>
          <a:p>
            <a:pPr indent="0" lvl="0" marL="0" rtl="0" algn="ctr">
              <a:spcBef>
                <a:spcPts val="0"/>
              </a:spcBef>
              <a:spcAft>
                <a:spcPts val="0"/>
              </a:spcAft>
              <a:buNone/>
            </a:pPr>
            <a:r>
              <a:t/>
            </a:r>
            <a:endParaRPr b="1" sz="1600">
              <a:latin typeface="Open Sans"/>
              <a:ea typeface="Open Sans"/>
              <a:cs typeface="Open Sans"/>
              <a:sym typeface="Open Sans"/>
            </a:endParaRPr>
          </a:p>
          <a:p>
            <a:pPr indent="0" lvl="0" marL="0" rtl="0" algn="l">
              <a:spcBef>
                <a:spcPts val="0"/>
              </a:spcBef>
              <a:spcAft>
                <a:spcPts val="0"/>
              </a:spcAft>
              <a:buNone/>
            </a:pPr>
            <a:r>
              <a:t/>
            </a:r>
            <a:endParaRPr b="1" sz="1600">
              <a:latin typeface="Open Sans"/>
              <a:ea typeface="Open Sans"/>
              <a:cs typeface="Open Sans"/>
              <a:sym typeface="Open Sans"/>
            </a:endParaRPr>
          </a:p>
          <a:p>
            <a:pPr indent="0" lvl="0" marL="0" rtl="0" algn="l">
              <a:spcBef>
                <a:spcPts val="0"/>
              </a:spcBef>
              <a:spcAft>
                <a:spcPts val="0"/>
              </a:spcAft>
              <a:buNone/>
            </a:pPr>
            <a:r>
              <a:t/>
            </a:r>
            <a:endParaRPr b="1" sz="1600">
              <a:latin typeface="Open Sans"/>
              <a:ea typeface="Open Sans"/>
              <a:cs typeface="Open Sans"/>
              <a:sym typeface="Open Sans"/>
            </a:endParaRPr>
          </a:p>
          <a:p>
            <a:pPr indent="0" lvl="0" marL="0" rtl="0" algn="l">
              <a:spcBef>
                <a:spcPts val="0"/>
              </a:spcBef>
              <a:spcAft>
                <a:spcPts val="0"/>
              </a:spcAft>
              <a:buNone/>
            </a:pPr>
            <a:r>
              <a:rPr b="1" lang="en-US" sz="1600">
                <a:latin typeface="Open Sans"/>
                <a:ea typeface="Open Sans"/>
                <a:cs typeface="Open Sans"/>
                <a:sym typeface="Open Sans"/>
              </a:rPr>
              <a:t>Bandpass</a:t>
            </a:r>
            <a:endParaRPr b="1" sz="1600">
              <a:latin typeface="Open Sans"/>
              <a:ea typeface="Open Sans"/>
              <a:cs typeface="Open Sans"/>
              <a:sym typeface="Open Sans"/>
            </a:endParaRPr>
          </a:p>
          <a:p>
            <a:pPr indent="0" lvl="0" marL="0" rtl="0" algn="l">
              <a:spcBef>
                <a:spcPts val="0"/>
              </a:spcBef>
              <a:spcAft>
                <a:spcPts val="0"/>
              </a:spcAft>
              <a:buNone/>
            </a:pPr>
            <a:r>
              <a:rPr b="1" lang="en-US" sz="1600">
                <a:latin typeface="Open Sans"/>
                <a:ea typeface="Open Sans"/>
                <a:cs typeface="Open Sans"/>
                <a:sym typeface="Open Sans"/>
              </a:rPr>
              <a:t>Filter</a:t>
            </a:r>
            <a:endParaRPr b="1" sz="1600">
              <a:latin typeface="Open Sans"/>
              <a:ea typeface="Open Sans"/>
              <a:cs typeface="Open Sans"/>
              <a:sym typeface="Open Sans"/>
            </a:endParaRPr>
          </a:p>
        </p:txBody>
      </p:sp>
      <p:sp>
        <p:nvSpPr>
          <p:cNvPr id="138" name="Google Shape;138;g377eb493248_0_0"/>
          <p:cNvSpPr/>
          <p:nvPr/>
        </p:nvSpPr>
        <p:spPr>
          <a:xfrm>
            <a:off x="2799711" y="1306875"/>
            <a:ext cx="1485300" cy="32679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Traditional CSP per </a:t>
            </a:r>
            <a:r>
              <a:rPr b="1" lang="en-US" sz="1600">
                <a:latin typeface="Open Sans"/>
                <a:ea typeface="Open Sans"/>
                <a:cs typeface="Open Sans"/>
                <a:sym typeface="Open Sans"/>
              </a:rPr>
              <a:t>frequency</a:t>
            </a:r>
            <a:r>
              <a:rPr b="1" lang="en-US" sz="1600">
                <a:latin typeface="Open Sans"/>
                <a:ea typeface="Open Sans"/>
                <a:cs typeface="Open Sans"/>
                <a:sym typeface="Open Sans"/>
              </a:rPr>
              <a:t> band</a:t>
            </a:r>
            <a:endParaRPr b="1" sz="1600">
              <a:latin typeface="Open Sans"/>
              <a:ea typeface="Open Sans"/>
              <a:cs typeface="Open Sans"/>
              <a:sym typeface="Open Sans"/>
            </a:endParaRPr>
          </a:p>
        </p:txBody>
      </p:sp>
      <p:sp>
        <p:nvSpPr>
          <p:cNvPr id="139" name="Google Shape;139;g377eb493248_0_0"/>
          <p:cNvSpPr/>
          <p:nvPr/>
        </p:nvSpPr>
        <p:spPr>
          <a:xfrm>
            <a:off x="4495063" y="1306875"/>
            <a:ext cx="3180600" cy="32679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Feature Selection:</a:t>
            </a:r>
            <a:endParaRPr b="1" sz="1600">
              <a:latin typeface="Open Sans"/>
              <a:ea typeface="Open Sans"/>
              <a:cs typeface="Open Sans"/>
              <a:sym typeface="Open Sans"/>
            </a:endParaRPr>
          </a:p>
          <a:p>
            <a:pPr indent="0" lvl="0" marL="0" rtl="0" algn="ctr">
              <a:spcBef>
                <a:spcPts val="0"/>
              </a:spcBef>
              <a:spcAft>
                <a:spcPts val="0"/>
              </a:spcAft>
              <a:buNone/>
            </a:pPr>
            <a:r>
              <a:t/>
            </a:r>
            <a:endParaRPr b="1" sz="1600">
              <a:latin typeface="Open Sans"/>
              <a:ea typeface="Open Sans"/>
              <a:cs typeface="Open Sans"/>
              <a:sym typeface="Open Sans"/>
            </a:endParaRPr>
          </a:p>
          <a:p>
            <a:pPr indent="0" lvl="0" marL="0" rtl="0" algn="ctr">
              <a:spcBef>
                <a:spcPts val="0"/>
              </a:spcBef>
              <a:spcAft>
                <a:spcPts val="0"/>
              </a:spcAft>
              <a:buNone/>
            </a:pPr>
            <a:r>
              <a:rPr b="1" lang="en-US" sz="1600">
                <a:latin typeface="Open Sans"/>
                <a:ea typeface="Open Sans"/>
                <a:cs typeface="Open Sans"/>
                <a:sym typeface="Open Sans"/>
              </a:rPr>
              <a:t>Mutual Information-Based Best Individual Feature (MIBIF)</a:t>
            </a:r>
            <a:endParaRPr b="1" sz="1600">
              <a:latin typeface="Open Sans"/>
              <a:ea typeface="Open Sans"/>
              <a:cs typeface="Open Sans"/>
              <a:sym typeface="Open Sans"/>
            </a:endParaRPr>
          </a:p>
          <a:p>
            <a:pPr indent="0" lvl="0" marL="0" rtl="0" algn="ctr">
              <a:spcBef>
                <a:spcPts val="0"/>
              </a:spcBef>
              <a:spcAft>
                <a:spcPts val="0"/>
              </a:spcAft>
              <a:buNone/>
            </a:pPr>
            <a:r>
              <a:t/>
            </a:r>
            <a:endParaRPr b="1" sz="1600">
              <a:latin typeface="Open Sans"/>
              <a:ea typeface="Open Sans"/>
              <a:cs typeface="Open Sans"/>
              <a:sym typeface="Open Sans"/>
            </a:endParaRPr>
          </a:p>
        </p:txBody>
      </p:sp>
      <p:sp>
        <p:nvSpPr>
          <p:cNvPr id="140" name="Google Shape;140;g377eb493248_0_0"/>
          <p:cNvSpPr txBox="1"/>
          <p:nvPr/>
        </p:nvSpPr>
        <p:spPr>
          <a:xfrm>
            <a:off x="62986" y="2699075"/>
            <a:ext cx="747600" cy="44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latin typeface="Open Sans"/>
                <a:ea typeface="Open Sans"/>
                <a:cs typeface="Open Sans"/>
                <a:sym typeface="Open Sans"/>
              </a:rPr>
              <a:t>Data</a:t>
            </a:r>
            <a:endParaRPr b="1" sz="1700">
              <a:solidFill>
                <a:schemeClr val="dk1"/>
              </a:solidFill>
              <a:latin typeface="Open Sans"/>
              <a:ea typeface="Open Sans"/>
              <a:cs typeface="Open Sans"/>
              <a:sym typeface="Open Sans"/>
            </a:endParaRPr>
          </a:p>
        </p:txBody>
      </p:sp>
      <p:cxnSp>
        <p:nvCxnSpPr>
          <p:cNvPr id="141" name="Google Shape;141;g377eb493248_0_0"/>
          <p:cNvCxnSpPr>
            <a:stCxn id="140" idx="3"/>
            <a:endCxn id="137" idx="1"/>
          </p:cNvCxnSpPr>
          <p:nvPr/>
        </p:nvCxnSpPr>
        <p:spPr>
          <a:xfrm>
            <a:off x="810586" y="2921525"/>
            <a:ext cx="293700" cy="0"/>
          </a:xfrm>
          <a:prstGeom prst="straightConnector1">
            <a:avLst/>
          </a:prstGeom>
          <a:noFill/>
          <a:ln cap="flat" cmpd="sng" w="28575">
            <a:solidFill>
              <a:srgbClr val="1E1F22"/>
            </a:solidFill>
            <a:prstDash val="solid"/>
            <a:round/>
            <a:headEnd len="med" w="med" type="none"/>
            <a:tailEnd len="med" w="med" type="triangle"/>
          </a:ln>
        </p:spPr>
      </p:cxnSp>
      <p:cxnSp>
        <p:nvCxnSpPr>
          <p:cNvPr id="142" name="Google Shape;142;g377eb493248_0_0"/>
          <p:cNvCxnSpPr>
            <a:endCxn id="138" idx="1"/>
          </p:cNvCxnSpPr>
          <p:nvPr/>
        </p:nvCxnSpPr>
        <p:spPr>
          <a:xfrm>
            <a:off x="2589711" y="2940825"/>
            <a:ext cx="210000" cy="0"/>
          </a:xfrm>
          <a:prstGeom prst="straightConnector1">
            <a:avLst/>
          </a:prstGeom>
          <a:noFill/>
          <a:ln cap="flat" cmpd="sng" w="28575">
            <a:solidFill>
              <a:srgbClr val="1E1F22"/>
            </a:solidFill>
            <a:prstDash val="solid"/>
            <a:round/>
            <a:headEnd len="med" w="med" type="none"/>
            <a:tailEnd len="med" w="med" type="triangle"/>
          </a:ln>
        </p:spPr>
      </p:cxnSp>
      <p:cxnSp>
        <p:nvCxnSpPr>
          <p:cNvPr id="143" name="Google Shape;143;g377eb493248_0_0"/>
          <p:cNvCxnSpPr/>
          <p:nvPr/>
        </p:nvCxnSpPr>
        <p:spPr>
          <a:xfrm>
            <a:off x="4284997" y="2940813"/>
            <a:ext cx="210000" cy="0"/>
          </a:xfrm>
          <a:prstGeom prst="straightConnector1">
            <a:avLst/>
          </a:prstGeom>
          <a:noFill/>
          <a:ln cap="flat" cmpd="sng" w="28575">
            <a:solidFill>
              <a:srgbClr val="1E1F22"/>
            </a:solidFill>
            <a:prstDash val="solid"/>
            <a:round/>
            <a:headEnd len="med" w="med" type="none"/>
            <a:tailEnd len="med" w="med" type="triangle"/>
          </a:ln>
        </p:spPr>
      </p:cxnSp>
      <p:sp>
        <p:nvSpPr>
          <p:cNvPr id="144" name="Google Shape;144;g377eb493248_0_0"/>
          <p:cNvSpPr txBox="1"/>
          <p:nvPr/>
        </p:nvSpPr>
        <p:spPr>
          <a:xfrm>
            <a:off x="7885750" y="2597025"/>
            <a:ext cx="969300" cy="687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700">
                <a:solidFill>
                  <a:schemeClr val="dk1"/>
                </a:solidFill>
                <a:latin typeface="Open Sans"/>
                <a:ea typeface="Open Sans"/>
                <a:cs typeface="Open Sans"/>
                <a:sym typeface="Open Sans"/>
              </a:rPr>
              <a:t>Classification</a:t>
            </a:r>
            <a:endParaRPr b="1" sz="1700">
              <a:solidFill>
                <a:schemeClr val="dk1"/>
              </a:solidFill>
              <a:latin typeface="Open Sans"/>
              <a:ea typeface="Open Sans"/>
              <a:cs typeface="Open Sans"/>
              <a:sym typeface="Open Sans"/>
            </a:endParaRPr>
          </a:p>
        </p:txBody>
      </p:sp>
      <p:cxnSp>
        <p:nvCxnSpPr>
          <p:cNvPr id="145" name="Google Shape;145;g377eb493248_0_0"/>
          <p:cNvCxnSpPr/>
          <p:nvPr/>
        </p:nvCxnSpPr>
        <p:spPr>
          <a:xfrm>
            <a:off x="7675672" y="2940813"/>
            <a:ext cx="210000" cy="0"/>
          </a:xfrm>
          <a:prstGeom prst="straightConnector1">
            <a:avLst/>
          </a:prstGeom>
          <a:noFill/>
          <a:ln cap="flat" cmpd="sng" w="28575">
            <a:solidFill>
              <a:srgbClr val="1E1F22"/>
            </a:solidFill>
            <a:prstDash val="solid"/>
            <a:round/>
            <a:headEnd len="med" w="med" type="none"/>
            <a:tailEnd len="med" w="med" type="triangle"/>
          </a:ln>
        </p:spPr>
      </p:cxnSp>
      <p:sp>
        <p:nvSpPr>
          <p:cNvPr id="146" name="Google Shape;146;g377eb493248_0_0"/>
          <p:cNvSpPr/>
          <p:nvPr/>
        </p:nvSpPr>
        <p:spPr>
          <a:xfrm>
            <a:off x="1304586" y="1434625"/>
            <a:ext cx="1084800" cy="44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4-8 Hz</a:t>
            </a:r>
            <a:endParaRPr sz="1100">
              <a:latin typeface="Open Sans"/>
              <a:ea typeface="Open Sans"/>
              <a:cs typeface="Open Sans"/>
              <a:sym typeface="Open Sans"/>
            </a:endParaRPr>
          </a:p>
        </p:txBody>
      </p:sp>
      <p:sp>
        <p:nvSpPr>
          <p:cNvPr id="147" name="Google Shape;147;g377eb493248_0_0"/>
          <p:cNvSpPr/>
          <p:nvPr/>
        </p:nvSpPr>
        <p:spPr>
          <a:xfrm>
            <a:off x="1304586" y="1996500"/>
            <a:ext cx="1084800" cy="44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8-12 </a:t>
            </a:r>
            <a:r>
              <a:rPr b="1" lang="en-US" sz="1600">
                <a:latin typeface="Open Sans"/>
                <a:ea typeface="Open Sans"/>
                <a:cs typeface="Open Sans"/>
                <a:sym typeface="Open Sans"/>
              </a:rPr>
              <a:t>Hz</a:t>
            </a:r>
            <a:endParaRPr sz="1100">
              <a:latin typeface="Open Sans"/>
              <a:ea typeface="Open Sans"/>
              <a:cs typeface="Open Sans"/>
              <a:sym typeface="Open Sans"/>
            </a:endParaRPr>
          </a:p>
        </p:txBody>
      </p:sp>
      <p:sp>
        <p:nvSpPr>
          <p:cNvPr id="148" name="Google Shape;148;g377eb493248_0_0"/>
          <p:cNvSpPr/>
          <p:nvPr/>
        </p:nvSpPr>
        <p:spPr>
          <a:xfrm>
            <a:off x="1304586" y="3239025"/>
            <a:ext cx="1084800" cy="444900"/>
          </a:xfrm>
          <a:prstGeom prst="roundRect">
            <a:avLst>
              <a:gd fmla="val 16667"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600">
                <a:latin typeface="Open Sans"/>
                <a:ea typeface="Open Sans"/>
                <a:cs typeface="Open Sans"/>
                <a:sym typeface="Open Sans"/>
              </a:rPr>
              <a:t>36-40</a:t>
            </a:r>
            <a:r>
              <a:rPr b="1" lang="en-US" sz="1600">
                <a:latin typeface="Open Sans"/>
                <a:ea typeface="Open Sans"/>
                <a:cs typeface="Open Sans"/>
                <a:sym typeface="Open Sans"/>
              </a:rPr>
              <a:t> Hz</a:t>
            </a:r>
            <a:endParaRPr sz="11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CMU PPT Theme">
  <a:themeElements>
    <a:clrScheme name="Custom 1">
      <a:dk1>
        <a:srgbClr val="000000"/>
      </a:dk1>
      <a:lt1>
        <a:srgbClr val="FFFFFF"/>
      </a:lt1>
      <a:dk2>
        <a:srgbClr val="75787B"/>
      </a:dk2>
      <a:lt2>
        <a:srgbClr val="C8C9C7"/>
      </a:lt2>
      <a:accent1>
        <a:srgbClr val="BB0000"/>
      </a:accent1>
      <a:accent2>
        <a:srgbClr val="75787B"/>
      </a:accent2>
      <a:accent3>
        <a:srgbClr val="00833C"/>
      </a:accent3>
      <a:accent4>
        <a:srgbClr val="F2A900"/>
      </a:accent4>
      <a:accent5>
        <a:srgbClr val="002C71"/>
      </a:accent5>
      <a:accent6>
        <a:srgbClr val="C8C9C7"/>
      </a:accent6>
      <a:hlink>
        <a:srgbClr val="BB0000"/>
      </a:hlink>
      <a:folHlink>
        <a:srgbClr val="82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2018-07-12T14:49:24Z</dcterms:created>
  <dc:creator>Abbas</dc:creator>
</cp:coreProperties>
</file>